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363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7" r:id="rId13"/>
    <p:sldId id="373" r:id="rId14"/>
    <p:sldId id="375" r:id="rId15"/>
    <p:sldId id="374" r:id="rId16"/>
    <p:sldId id="376" r:id="rId17"/>
    <p:sldId id="378" r:id="rId18"/>
    <p:sldId id="379" r:id="rId19"/>
    <p:sldId id="380" r:id="rId20"/>
    <p:sldId id="381" r:id="rId21"/>
    <p:sldId id="382" r:id="rId22"/>
    <p:sldId id="383" r:id="rId23"/>
    <p:sldId id="436" r:id="rId24"/>
    <p:sldId id="385" r:id="rId25"/>
    <p:sldId id="386" r:id="rId26"/>
    <p:sldId id="387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4" r:id="rId41"/>
    <p:sldId id="405" r:id="rId42"/>
    <p:sldId id="406" r:id="rId43"/>
    <p:sldId id="407" r:id="rId44"/>
    <p:sldId id="408" r:id="rId45"/>
    <p:sldId id="409" r:id="rId46"/>
    <p:sldId id="437" r:id="rId47"/>
    <p:sldId id="410" r:id="rId48"/>
    <p:sldId id="411" r:id="rId49"/>
    <p:sldId id="412" r:id="rId50"/>
    <p:sldId id="413" r:id="rId51"/>
    <p:sldId id="415" r:id="rId52"/>
    <p:sldId id="416" r:id="rId53"/>
    <p:sldId id="417" r:id="rId54"/>
    <p:sldId id="418" r:id="rId55"/>
    <p:sldId id="435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31" r:id="rId66"/>
    <p:sldId id="433" r:id="rId67"/>
    <p:sldId id="434" r:id="rId68"/>
    <p:sldId id="260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3300"/>
    <a:srgbClr val="000066"/>
    <a:srgbClr val="66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1"/>
  </p:normalViewPr>
  <p:slideViewPr>
    <p:cSldViewPr>
      <p:cViewPr varScale="1">
        <p:scale>
          <a:sx n="110" d="100"/>
          <a:sy n="110" d="100"/>
        </p:scale>
        <p:origin x="22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-20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CE645-870C-4814-BC35-50B7A8732FD3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6BF0-6985-4A54-8564-B8362ABBF1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68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842E5-4A1F-2B41-844D-451003CE1785}" type="datetimeFigureOut">
              <a:rPr kumimoji="1" lang="zh-TW" altLang="en-US" smtClean="0"/>
              <a:t>2021/11/26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B650-3862-B54A-8CB4-B02E210B611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920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imes.com.tw/iot/article.asp?cat=130&amp;cat1=20&amp;id=0000541145_tg22293j3oesaa6g943c1&amp;packageid=1304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https://www.digitimes.com.tw/iot/article.asp?cat=130&amp;cat1=20&amp;id=0000541145_tg22293j3oesaa6g943c1&amp;packageid=13045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AB650-3862-B54A-8CB4-B02E210B611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7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www.cna.com.tw</a:t>
            </a:r>
            <a:r>
              <a:rPr kumimoji="1" lang="en-US" altLang="zh-TW" dirty="0"/>
              <a:t>/news/</a:t>
            </a:r>
            <a:r>
              <a:rPr kumimoji="1" lang="en-US" altLang="zh-TW" dirty="0" err="1"/>
              <a:t>firstnews</a:t>
            </a:r>
            <a:r>
              <a:rPr kumimoji="1" lang="en-US" altLang="zh-TW" dirty="0"/>
              <a:t>/201910200026.aspx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AB650-3862-B54A-8CB4-B02E210B6117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427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98" y="1268760"/>
            <a:ext cx="3240360" cy="436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Freeform 12"/>
          <p:cNvSpPr>
            <a:spLocks/>
          </p:cNvSpPr>
          <p:nvPr userDrawn="1"/>
        </p:nvSpPr>
        <p:spPr bwMode="auto">
          <a:xfrm rot="5400000">
            <a:off x="-2500895" y="2500896"/>
            <a:ext cx="6859588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4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22572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8960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251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4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2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lvl="0" algn="l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35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1790-F87D-46C3-8A9A-A39F51776E2B}" type="datetimeFigureOut">
              <a:rPr lang="zh-TW" altLang="en-US" smtClean="0"/>
              <a:t>2021/11/26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408236" y="1412776"/>
            <a:ext cx="589195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9" y="6443663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54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zh-TW" altLang="en-US" sz="4000" b="1" kern="1200" dirty="0" smtClean="0">
          <a:ln>
            <a:noFill/>
          </a:ln>
          <a:solidFill>
            <a:schemeClr val="accent5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1pPr>
    </p:titleStyle>
    <p:bodyStyle>
      <a:lvl1pPr marL="447675" indent="-357188" algn="l" defTabSz="914400" rtl="0" eaLnBrk="1" latinLnBrk="0" hangingPunct="1">
        <a:spcBef>
          <a:spcPts val="1200"/>
        </a:spcBef>
        <a:buClr>
          <a:srgbClr val="0070C0"/>
        </a:buClr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625475" indent="-285750" algn="l" defTabSz="914400" rtl="0" eaLnBrk="1" latinLnBrk="0" hangingPunct="1">
        <a:spcBef>
          <a:spcPts val="1200"/>
        </a:spcBef>
        <a:buClr>
          <a:srgbClr val="7030A0"/>
        </a:buClr>
        <a:buFont typeface="Arial" pitchFamily="34" charset="0"/>
        <a:buChar char="–"/>
        <a:defRPr sz="22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06450" indent="-268288" algn="l" defTabSz="914400" rtl="0" eaLnBrk="1" latinLnBrk="0" hangingPunct="1">
        <a:spcBef>
          <a:spcPts val="1200"/>
        </a:spcBef>
        <a:buClr>
          <a:srgbClr val="002060"/>
        </a:buClr>
        <a:buSzPct val="80000"/>
        <a:buFont typeface="Wingdings" pitchFamily="2" charset="2"/>
        <a:buChar char="l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985838" indent="-268288" algn="l" defTabSz="914400" rtl="0" eaLnBrk="1" latinLnBrk="0" hangingPunct="1">
        <a:spcBef>
          <a:spcPts val="1200"/>
        </a:spcBef>
        <a:buClr>
          <a:schemeClr val="accent6">
            <a:lumMod val="50000"/>
          </a:schemeClr>
        </a:buClr>
        <a:buFont typeface="Arial" pitchFamily="34" charset="0"/>
        <a:buChar char="–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7788" indent="-271463" algn="l" defTabSz="914400" rtl="0" eaLnBrk="1" latinLnBrk="0" hangingPunct="1">
        <a:spcBef>
          <a:spcPts val="1200"/>
        </a:spcBef>
        <a:buClr>
          <a:srgbClr val="00B05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imes.com.tw/iot/article.asp?cat=130&amp;cat1=20&amp;id=0000541145_tg22293j3oesaa6g943c1&amp;packageid=13045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519jI1M9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9FS4-6__U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r.cw.com.tw/article/4127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jCayBZGa9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17848" y="260648"/>
            <a:ext cx="3310136" cy="1224137"/>
          </a:xfrm>
          <a:prstGeom prst="rect">
            <a:avLst/>
          </a:prstGeom>
        </p:spPr>
        <p:txBody>
          <a:bodyPr vert="horz" lIns="0" rIns="0" bIns="0" anchor="b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TW" altLang="en-US" sz="4000" b="1" kern="120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 algn="l"/>
            <a:r>
              <a:rPr lang="en-US" altLang="zh-TW" sz="5400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Chapter</a:t>
            </a:r>
            <a:r>
              <a:rPr lang="en-US" altLang="zh-TW" sz="6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6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9</a:t>
            </a:r>
            <a:endParaRPr lang="en-US" sz="6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79512" y="2204864"/>
            <a:ext cx="5832648" cy="20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1200"/>
              </a:spcBef>
              <a:buClr>
                <a:srgbClr val="0070C0"/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457200" indent="0" algn="ctr" defTabSz="914400" rtl="0" eaLnBrk="1" latinLnBrk="0" hangingPunct="1">
              <a:spcBef>
                <a:spcPts val="1200"/>
              </a:spcBef>
              <a:buClr>
                <a:srgbClr val="7030A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914400" indent="0" algn="ctr" defTabSz="914400" rtl="0" eaLnBrk="1" latinLnBrk="0" hangingPunct="1">
              <a:spcBef>
                <a:spcPts val="1200"/>
              </a:spcBef>
              <a:buClr>
                <a:srgbClr val="002060"/>
              </a:buClr>
              <a:buSzPct val="80000"/>
              <a:buFont typeface="Wingdings" pitchFamily="2" charset="2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371600" indent="0" algn="ctr" defTabSz="914400" rtl="0" eaLnBrk="1" latinLnBrk="0" hangingPunct="1">
              <a:spcBef>
                <a:spcPts val="12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1828800" indent="0" algn="ctr" defTabSz="914400" rtl="0" eaLnBrk="1" latinLnBrk="0" hangingPunct="1">
              <a:spcBef>
                <a:spcPts val="1200"/>
              </a:spcBef>
              <a:buClr>
                <a:srgbClr val="00B05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SzPct val="90000"/>
            </a:pPr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電子商務中的</a:t>
            </a:r>
            <a:endParaRPr lang="en-US" altLang="zh-TW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</a:endParaRPr>
          </a:p>
          <a:p>
            <a:pPr lvl="0">
              <a:spcBef>
                <a:spcPct val="20000"/>
              </a:spcBef>
              <a:buSzPct val="90000"/>
            </a:pPr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平臺服務商</a:t>
            </a:r>
          </a:p>
          <a:p>
            <a:pPr>
              <a:spcBef>
                <a:spcPct val="20000"/>
              </a:spcBef>
              <a:buSzPct val="90000"/>
            </a:pPr>
            <a:endParaRPr lang="zh-TW" alt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028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電子市集的涵義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電子市集又稱為</a:t>
            </a:r>
            <a:r>
              <a:rPr lang="zh-TW" altLang="zh-TW" dirty="0">
                <a:solidFill>
                  <a:srgbClr val="FF0066"/>
                </a:solidFill>
              </a:rPr>
              <a:t>電子樞紐</a:t>
            </a:r>
            <a:r>
              <a:rPr lang="en-US" altLang="zh-TW" dirty="0">
                <a:solidFill>
                  <a:srgbClr val="FF0066"/>
                </a:solidFill>
              </a:rPr>
              <a:t> (e-hub)</a:t>
            </a:r>
            <a:r>
              <a:rPr lang="zh-TW" altLang="zh-TW" dirty="0"/>
              <a:t>，亦有人翻譯為電子集散中心。其利用網路的特性，使得買方與賣方間從詢價、議價、交易、訂單管理、協同等各項活動，更為便捷，成本也更低。</a:t>
            </a:r>
            <a:endParaRPr lang="en-US" altLang="zh-TW" dirty="0"/>
          </a:p>
          <a:p>
            <a:r>
              <a:rPr lang="zh-TW" altLang="zh-TW" dirty="0"/>
              <a:t>一般而言，電子市集可區分為</a:t>
            </a:r>
            <a:r>
              <a:rPr lang="zh-TW" altLang="zh-TW" dirty="0">
                <a:solidFill>
                  <a:srgbClr val="FF0066"/>
                </a:solidFill>
              </a:rPr>
              <a:t>私有電子市集與公共電子市集</a:t>
            </a:r>
            <a:r>
              <a:rPr lang="zh-TW" altLang="zh-TW" dirty="0"/>
              <a:t>。私有電子市集是由單一或多個聯盟企業所主導建置的電子市集，可能是買方主導，也可能是賣方主導。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02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電子市集的涵義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452024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863E47F-7196-BB40-AFF3-9CDD4F01E99C}"/>
              </a:ext>
            </a:extLst>
          </p:cNvPr>
          <p:cNvSpPr txBox="1"/>
          <p:nvPr/>
        </p:nvSpPr>
        <p:spPr>
          <a:xfrm>
            <a:off x="611560" y="602128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https://www.digitimes.com.tw/iot/article.asp?cat=130&amp;cat1=20&amp;id=0000541145_tg22293j3oesaa6g943c1&amp;packageid=13045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18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>
                <a:solidFill>
                  <a:srgbClr val="660066"/>
                </a:solidFill>
              </a:rPr>
              <a:t>9.2.1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電子市集的涵義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597512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42C6905-5993-3B49-84ED-BF1863291192}"/>
              </a:ext>
            </a:extLst>
          </p:cNvPr>
          <p:cNvSpPr txBox="1"/>
          <p:nvPr/>
        </p:nvSpPr>
        <p:spPr>
          <a:xfrm>
            <a:off x="827584" y="6534834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https://www.youtube.com/watch?v=ym51qxZQX-w</a:t>
            </a:r>
          </a:p>
        </p:txBody>
      </p:sp>
    </p:spTree>
    <p:extLst>
      <p:ext uri="{BB962C8B-B14F-4D97-AF65-F5344CB8AC3E}">
        <p14:creationId xmlns:p14="http://schemas.microsoft.com/office/powerpoint/2010/main" val="163016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電子市集的經營與關鍵成功因素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B2B</a:t>
            </a:r>
            <a:r>
              <a:rPr lang="zh-TW" altLang="zh-TW" dirty="0"/>
              <a:t>電子市集服務平臺所扮演的角色是仲介者，促成買方與賣方的交易，或是</a:t>
            </a:r>
            <a:r>
              <a:rPr lang="zh-TW" altLang="zh-TW" dirty="0">
                <a:solidFill>
                  <a:srgbClr val="FF0066"/>
                </a:solidFill>
              </a:rPr>
              <a:t>協助買方與賣方間資訊的交換</a:t>
            </a:r>
            <a:r>
              <a:rPr lang="zh-TW" altLang="zh-TW" dirty="0"/>
              <a:t>。一般而言，完整的電子市集服務應能運用資訊科技，整合交易、金流及物流服務。因此，電子市集會提供下列幾個主要功能及服務：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線上交易：</a:t>
            </a:r>
            <a:r>
              <a:rPr lang="zh-TW" altLang="zh-TW" dirty="0"/>
              <a:t>對買方而言，透過平臺發布需求訊息，所有符合資格的供應商都能同時取得資訊。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行銷：</a:t>
            </a:r>
            <a:r>
              <a:rPr lang="zh-TW" altLang="zh-TW" dirty="0"/>
              <a:t>最基本的電子市集模式是採用</a:t>
            </a:r>
            <a:r>
              <a:rPr lang="zh-TW" altLang="zh-TW" dirty="0">
                <a:solidFill>
                  <a:srgbClr val="003300"/>
                </a:solidFill>
              </a:rPr>
              <a:t>電子型錄</a:t>
            </a:r>
            <a:r>
              <a:rPr lang="en-US" altLang="zh-TW" dirty="0">
                <a:solidFill>
                  <a:srgbClr val="003300"/>
                </a:solidFill>
              </a:rPr>
              <a:t> (e-catalog)</a:t>
            </a:r>
            <a:r>
              <a:rPr lang="zh-TW" altLang="zh-TW" dirty="0"/>
              <a:t>，賣方透過型錄標示規格及價格，買方則可快速查詢產品資訊，進而達到促銷交易的目的。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金流服務：</a:t>
            </a:r>
            <a:r>
              <a:rPr lang="zh-TW" altLang="zh-TW" dirty="0"/>
              <a:t>金流服務讓買方能在線上進行支付，賣方則可快速查詢付款狀態。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8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電子市集的經營與關鍵成功因素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38" y="1988840"/>
            <a:ext cx="670155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70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電子市集的經營與關鍵成功因素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作為電子市集的平臺服務商，其主要獲利來源。平臺服務業者希望能藉由經營平臺獲利，就必須提供符合使用者需求的服務。以下簡述幾個電子市集平臺的關鍵成功因素：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市集規模：</a:t>
            </a:r>
            <a:r>
              <a:rPr lang="zh-TW" altLang="zh-TW" dirty="0"/>
              <a:t>市集要能夠有效促成交易的發生，首要關鍵即在於有足夠的使用者，且這些使用者必須創造足夠的流量與交易量。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服務內涵：</a:t>
            </a:r>
            <a:r>
              <a:rPr lang="zh-TW" altLang="zh-TW" dirty="0"/>
              <a:t>平臺服務商必須有足夠的產業知識，才能提供使用者真正想要的服務。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整合能力：</a:t>
            </a:r>
            <a:r>
              <a:rPr lang="zh-TW" altLang="zh-TW" dirty="0"/>
              <a:t>電子市集平臺提供的是整合服務，這包括了協助顧客進行供應鏈的整合與資訊整合，也包括其服務是整合了交易所有相關流程。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870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9.2.2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電子市集的經營與關鍵成功因素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使用電子市集平臺所帶來的效益</a:t>
            </a:r>
            <a:r>
              <a:rPr lang="zh-TW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87528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70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9.3</a:t>
            </a:r>
            <a:r>
              <a:rPr lang="zh-TW" altLang="en-US" dirty="0"/>
              <a:t>  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交易平臺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線上交易平臺服務商與傳統供應鏈中的通路商較為相似，主要任務是提供商品銷售通路。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6082057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89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什麼是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交易平臺？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每個人應該都有過上街購物的經驗，在這當中，大多數的商家都是販售商品的零售商。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自購自銷：</a:t>
            </a:r>
            <a:r>
              <a:rPr lang="zh-TW" altLang="zh-TW" dirty="0"/>
              <a:t>由零售業者向上游廠商訂貨後，於自家店鋪販售。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託售：</a:t>
            </a:r>
            <a:r>
              <a:rPr lang="zh-TW" altLang="zh-TW" dirty="0"/>
              <a:t>意指生產者委託零售商代為銷售，一旦商品賣出，零售商即可收取銷售佣金。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寄賣：</a:t>
            </a:r>
            <a:r>
              <a:rPr lang="zh-TW" altLang="zh-TW" dirty="0"/>
              <a:t>生產者向商家租用放置商品的架位，商家會代為保管商品與收費，當顧客有疑問，也只能提供非常簡略的諮詢服務。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390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什麼是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交易平臺？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就上述三個方式來看，存貨都是無法避免的，差別只在於誰必須負擔存貨成本。在電子商務發展的初期，大多數的人認為網路開店是一種零存貨的經營方式，商家只是在網頁中放上商品照片及介紹，並不需要有實際的商品庫存，只需在顧客下單後，再請廠商出貨。</a:t>
            </a:r>
            <a:endParaRPr lang="en-US" altLang="zh-TW" dirty="0"/>
          </a:p>
          <a:p>
            <a:r>
              <a:rPr lang="zh-TW" altLang="zh-TW" dirty="0"/>
              <a:t>這樣的形式很類似上述的託售。商家提供放置「商品」的空間，提供商品的介紹與解說，並負責銷售場所的維護與銷售流程的執行。這樣的模式也可說是眾多網路商城的營運模式。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596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effectLst/>
              </a:rPr>
              <a:t>學習目標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不同類型的平臺服務提供商。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平臺服務提供商的獲利來源。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採用服務平臺以提供服務的優點及風險。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第三方服務平臺的角色及重要性。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電子商務服務的產業鏈。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電子商務物流的方式。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電子商務物流的困難與疑慮。</a:t>
            </a:r>
          </a:p>
        </p:txBody>
      </p:sp>
      <p:sp>
        <p:nvSpPr>
          <p:cNvPr id="4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9" y="6443663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E72ED1-0A27-FA4C-BEA2-4FB6F90B95F0}"/>
              </a:ext>
            </a:extLst>
          </p:cNvPr>
          <p:cNvSpPr txBox="1"/>
          <p:nvPr/>
        </p:nvSpPr>
        <p:spPr>
          <a:xfrm>
            <a:off x="539551" y="4483318"/>
            <a:ext cx="7122319" cy="48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360000">
              <a:lnSpc>
                <a:spcPts val="3500"/>
              </a:lnSpc>
            </a:pPr>
            <a:r>
              <a:rPr lang="en-US" altLang="zh-TW" sz="1800" dirty="0">
                <a:hlinkClick r:id="rId3"/>
              </a:rPr>
              <a:t>Case study</a:t>
            </a:r>
            <a:r>
              <a:rPr lang="zh-CN" altLang="en-US" sz="1800" dirty="0">
                <a:hlinkClick r:id="rId3"/>
              </a:rPr>
              <a:t>金財通</a:t>
            </a:r>
            <a:r>
              <a:rPr lang="en-US" altLang="zh-TW" sz="1800" dirty="0">
                <a:hlinkClick r:id="rId3"/>
              </a:rPr>
              <a:t> https://www.youtube.com/watch?v=Jw519jI1M9k</a:t>
            </a:r>
            <a:endParaRPr lang="zh-TW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81517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什麼是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交易平臺？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628767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02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什麼是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交易平臺？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在這個模式下，供應商是以間接的方式參與</a:t>
            </a:r>
            <a:r>
              <a:rPr lang="en-US" altLang="zh-TW" dirty="0"/>
              <a:t>B2C</a:t>
            </a:r>
            <a:r>
              <a:rPr lang="zh-TW" altLang="zh-TW" dirty="0"/>
              <a:t>電子商務，前段的交易過程主要是由購物網站與消費者互動，供應商只是幕後提供商品的廠商。在交易成立後，購物網站、供應商與消費者間的資訊流就變得極為重要，以利消費者即時了解交易處理進度。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95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交易平臺的效益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對購物網站而言，經營</a:t>
            </a:r>
            <a:r>
              <a:rPr lang="en-US" altLang="zh-TW" dirty="0"/>
              <a:t>B2C</a:t>
            </a:r>
            <a:r>
              <a:rPr lang="zh-TW" altLang="zh-TW" dirty="0"/>
              <a:t>平臺是個低存貨成本的通路。而存貨成本降低的優點不只發生在店家，對供應商而言，同樣有好處。</a:t>
            </a:r>
            <a:endParaRPr lang="en-US" altLang="zh-TW" dirty="0"/>
          </a:p>
          <a:p>
            <a:r>
              <a:rPr lang="zh-TW" altLang="zh-TW" dirty="0"/>
              <a:t>以網路商城供應商的角色參與電子商務活動，還有下列好處：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專注於企業核心活動：</a:t>
            </a:r>
            <a:r>
              <a:rPr lang="zh-TW" altLang="zh-TW" dirty="0"/>
              <a:t>對許多製造商而言，其專長是生產製造流程的管理，而非行銷業務，對於網際網路與電子商務的了解也不深。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群聚效果：</a:t>
            </a:r>
            <a:r>
              <a:rPr lang="zh-TW" altLang="zh-TW" dirty="0"/>
              <a:t>網路商城是比任何實體商店規模都大得多的超級賣場，其提供了最多元的商品。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提高信任度：</a:t>
            </a:r>
            <a:r>
              <a:rPr lang="zh-TW" altLang="zh-TW" dirty="0"/>
              <a:t>信任一直是電子商務成功最基本的課題。</a:t>
            </a:r>
            <a:endParaRPr lang="en-US" altLang="zh-TW" dirty="0"/>
          </a:p>
          <a:p>
            <a:pPr marL="648000" lvl="1" indent="-2880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5890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交易平臺的效益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K" altLang="zh-TW" dirty="0"/>
              <a:t>根據資策會</a:t>
            </a:r>
            <a:r>
              <a:rPr lang="en-US" altLang="zh-TW" dirty="0"/>
              <a:t>2019</a:t>
            </a:r>
            <a:r>
              <a:rPr lang="zh-HK" altLang="zh-TW" dirty="0"/>
              <a:t>年的調查，雖然近幾年許多企業開始經營官網</a:t>
            </a:r>
            <a:r>
              <a:rPr lang="zh-TW" altLang="zh-TW" dirty="0"/>
              <a:t>，</a:t>
            </a:r>
            <a:r>
              <a:rPr lang="zh-HK" altLang="zh-TW" dirty="0"/>
              <a:t>社群平臺也成為另一個新興的交易平臺，但有</a:t>
            </a:r>
            <a:r>
              <a:rPr lang="en-US" altLang="zh-TW" dirty="0"/>
              <a:t>95% </a:t>
            </a:r>
            <a:r>
              <a:rPr lang="zh-HK" altLang="zh-TW" dirty="0"/>
              <a:t>網友仍習慣使用商城購物</a:t>
            </a:r>
            <a:r>
              <a:rPr lang="zh-TW" altLang="zh-TW" dirty="0"/>
              <a:t>，</a:t>
            </a:r>
            <a:r>
              <a:rPr lang="zh-HK" altLang="zh-TW" dirty="0"/>
              <a:t>包括</a:t>
            </a:r>
            <a:r>
              <a:rPr lang="zh-HK" altLang="zh-TW" dirty="0">
                <a:solidFill>
                  <a:srgbClr val="FF0066"/>
                </a:solidFill>
              </a:rPr>
              <a:t>了</a:t>
            </a:r>
            <a:r>
              <a:rPr lang="en-US" altLang="zh-TW" dirty="0" err="1">
                <a:solidFill>
                  <a:srgbClr val="FF0066"/>
                </a:solidFill>
              </a:rPr>
              <a:t>PChome</a:t>
            </a:r>
            <a:r>
              <a:rPr lang="zh-HK" altLang="zh-TW" dirty="0">
                <a:solidFill>
                  <a:srgbClr val="FF0066"/>
                </a:solidFill>
              </a:rPr>
              <a:t>、蝦皮商城、</a:t>
            </a:r>
            <a:r>
              <a:rPr lang="en-US" altLang="zh-TW" dirty="0" err="1">
                <a:solidFill>
                  <a:srgbClr val="FF0066"/>
                </a:solidFill>
              </a:rPr>
              <a:t>momo</a:t>
            </a:r>
            <a:r>
              <a:rPr lang="zh-HK" altLang="zh-TW" dirty="0">
                <a:solidFill>
                  <a:srgbClr val="FF0066"/>
                </a:solidFill>
              </a:rPr>
              <a:t>購物網等</a:t>
            </a:r>
            <a:r>
              <a:rPr lang="zh-TW" altLang="zh-TW" dirty="0">
                <a:solidFill>
                  <a:srgbClr val="FF0066"/>
                </a:solidFill>
              </a:rPr>
              <a:t>，</a:t>
            </a:r>
            <a:r>
              <a:rPr lang="zh-HK" altLang="zh-TW" dirty="0">
                <a:solidFill>
                  <a:srgbClr val="FF0066"/>
                </a:solidFill>
              </a:rPr>
              <a:t>都是極受歡迎的平臺</a:t>
            </a:r>
            <a:r>
              <a:rPr lang="zh-HK" altLang="zh-TW" dirty="0"/>
              <a:t>。</a:t>
            </a:r>
            <a:endParaRPr lang="en-US" altLang="zh-HK" dirty="0"/>
          </a:p>
          <a:p>
            <a:r>
              <a:rPr lang="zh-HK" altLang="zh-TW" dirty="0"/>
              <a:t>消費者網購的金額雖然逐年提高，但網購平臺的數</a:t>
            </a:r>
            <a:r>
              <a:rPr lang="zh-TW" altLang="zh-TW" dirty="0"/>
              <a:t>量</a:t>
            </a:r>
            <a:r>
              <a:rPr lang="zh-HK" altLang="zh-TW" dirty="0"/>
              <a:t>則是漸漸趨於穩定</a:t>
            </a:r>
            <a:r>
              <a:rPr lang="zh-TW" altLang="zh-TW" dirty="0"/>
              <a:t>，</a:t>
            </a:r>
            <a:r>
              <a:rPr lang="zh-HK" altLang="zh-TW" dirty="0"/>
              <a:t>顯示消費者的忠誠度已</a:t>
            </a:r>
            <a:r>
              <a:rPr lang="zh-TW" altLang="zh-TW" dirty="0"/>
              <a:t>經</a:t>
            </a:r>
            <a:r>
              <a:rPr lang="zh-HK" altLang="zh-TW" dirty="0"/>
              <a:t>開始出現</a:t>
            </a:r>
            <a:r>
              <a:rPr lang="zh-TW" altLang="zh-TW" dirty="0"/>
              <a:t>，</a:t>
            </a:r>
            <a:r>
              <a:rPr lang="zh-HK" altLang="zh-TW" dirty="0"/>
              <a:t>雖然未必忠誠於單一的商城</a:t>
            </a:r>
            <a:r>
              <a:rPr lang="zh-TW" altLang="zh-TW" dirty="0"/>
              <a:t>，</a:t>
            </a:r>
            <a:r>
              <a:rPr lang="zh-HK" altLang="zh-TW" dirty="0"/>
              <a:t>但會集中於少數幾個平臺消費。未來商城的經營會愈來愈偏向大型</a:t>
            </a:r>
            <a:r>
              <a:rPr lang="zh-TW" altLang="zh-TW" dirty="0"/>
              <a:t>，</a:t>
            </a:r>
            <a:r>
              <a:rPr lang="zh-HK" altLang="zh-TW" dirty="0"/>
              <a:t>競爭也更為辛苦。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9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9.3.2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交易平臺的效益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66098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78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9.4</a:t>
            </a:r>
            <a:r>
              <a:rPr lang="zh-TW" altLang="en-US" dirty="0"/>
              <a:t>  </a:t>
            </a:r>
            <a:r>
              <a:rPr lang="en-US" altLang="zh-TW" dirty="0">
                <a:effectLst/>
              </a:rPr>
              <a:t>B2B2C</a:t>
            </a:r>
            <a:r>
              <a:rPr lang="zh-TW" altLang="zh-TW" dirty="0">
                <a:effectLst/>
              </a:rPr>
              <a:t>網路服務平臺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顧名思義，網路服務平臺服務商就是提供平臺，讓商家得以在網路上進行</a:t>
            </a:r>
            <a:r>
              <a:rPr lang="en-US" altLang="zh-TW" dirty="0"/>
              <a:t>B2C</a:t>
            </a:r>
            <a:r>
              <a:rPr lang="zh-TW" altLang="zh-TW" dirty="0"/>
              <a:t>交易服務。這種形式的中間商所形成的電子商務營運模式</a:t>
            </a:r>
            <a:r>
              <a:rPr lang="zh-TW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77307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74DC12-35DA-014C-9B8F-1FA6D9EB34A4}"/>
              </a:ext>
            </a:extLst>
          </p:cNvPr>
          <p:cNvSpPr txBox="1"/>
          <p:nvPr/>
        </p:nvSpPr>
        <p:spPr>
          <a:xfrm>
            <a:off x="1475656" y="5400184"/>
            <a:ext cx="59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https://www.youtube.com/watch?v=Lt9FS4-6__U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64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003300"/>
                </a:solidFill>
              </a:rPr>
              <a:t>企業對企業對顧客</a:t>
            </a:r>
            <a:r>
              <a:rPr lang="en-US" altLang="zh-TW" dirty="0">
                <a:solidFill>
                  <a:srgbClr val="003300"/>
                </a:solidFill>
              </a:rPr>
              <a:t> (Business to Business to Customer, B2B2C) </a:t>
            </a:r>
            <a:r>
              <a:rPr lang="zh-TW" altLang="zh-TW" dirty="0"/>
              <a:t>是網路上一種新型態的供應商，其主要工作是</a:t>
            </a:r>
            <a:r>
              <a:rPr lang="zh-TW" altLang="zh-TW" dirty="0">
                <a:solidFill>
                  <a:srgbClr val="FF0066"/>
                </a:solidFill>
              </a:rPr>
              <a:t>提供買方與賣方接觸的平臺</a:t>
            </a:r>
            <a:r>
              <a:rPr lang="zh-TW" altLang="zh-TW" dirty="0"/>
              <a:t>。我們可以將平臺分成開店平臺與服務平臺兩類。</a:t>
            </a:r>
            <a:endParaRPr lang="en-US" altLang="zh-TW" dirty="0"/>
          </a:p>
          <a:p>
            <a:r>
              <a:rPr lang="zh-TW" altLang="zh-TW" dirty="0"/>
              <a:t>所謂開店平臺是指提供平臺，讓有需要的小商家可在平臺上，建置商家的專屬頁面，以銷售商品。</a:t>
            </a:r>
            <a:endParaRPr lang="en-US" altLang="zh-TW" dirty="0"/>
          </a:p>
          <a:p>
            <a:r>
              <a:rPr lang="zh-TW" altLang="zh-TW" dirty="0"/>
              <a:t>我們可將此類開店平臺想成</a:t>
            </a:r>
            <a:r>
              <a:rPr lang="zh-TW" altLang="zh-TW" dirty="0">
                <a:solidFill>
                  <a:srgbClr val="FF0066"/>
                </a:solidFill>
              </a:rPr>
              <a:t>實體店鋪中的購物中心</a:t>
            </a:r>
            <a:r>
              <a:rPr lang="en-US" altLang="zh-TW" dirty="0">
                <a:solidFill>
                  <a:srgbClr val="FF0066"/>
                </a:solidFill>
              </a:rPr>
              <a:t> </a:t>
            </a:r>
            <a:r>
              <a:rPr lang="en-US" altLang="zh-TW" dirty="0"/>
              <a:t>(shopping mall)</a:t>
            </a:r>
            <a:r>
              <a:rPr lang="zh-TW" altLang="zh-TW" dirty="0"/>
              <a:t>，其是個集結了眾多小商家的空間，消費者雖然是到購物中心購物，但並非直接與購物中心交易，而是與個別的小商家交易。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680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另一類則是讓業者可以</a:t>
            </a:r>
            <a:r>
              <a:rPr lang="zh-TW" altLang="zh-TW" dirty="0">
                <a:solidFill>
                  <a:srgbClr val="FF0066"/>
                </a:solidFill>
              </a:rPr>
              <a:t>透過平臺銷售商品或服務的</a:t>
            </a:r>
            <a:r>
              <a:rPr lang="en-US" altLang="zh-TW" dirty="0">
                <a:solidFill>
                  <a:srgbClr val="FF0066"/>
                </a:solidFill>
              </a:rPr>
              <a:t>B2B2C</a:t>
            </a:r>
            <a:r>
              <a:rPr lang="zh-TW" altLang="zh-TW" dirty="0">
                <a:solidFill>
                  <a:srgbClr val="FF0066"/>
                </a:solidFill>
              </a:rPr>
              <a:t>服務平臺</a:t>
            </a:r>
            <a:r>
              <a:rPr lang="zh-TW" altLang="zh-TW" dirty="0"/>
              <a:t>，與第一類最大的差別在於商家在平臺上並非開店，而只是將商品在平臺上「</a:t>
            </a:r>
            <a:r>
              <a:rPr lang="zh-TW" altLang="zh-TW" dirty="0">
                <a:solidFill>
                  <a:srgbClr val="FF0066"/>
                </a:solidFill>
              </a:rPr>
              <a:t>寄賣</a:t>
            </a:r>
            <a:r>
              <a:rPr lang="zh-TW" altLang="zh-TW" dirty="0"/>
              <a:t>」。平臺提供必要的金流、商流、資訊流，甚至是物流服務，但真正的交易還是發生在商家與消費者之間。</a:t>
            </a:r>
            <a:endParaRPr lang="en-US" altLang="zh-TW" dirty="0"/>
          </a:p>
          <a:p>
            <a:r>
              <a:rPr lang="zh-TW" altLang="zh-TW" dirty="0"/>
              <a:t>盈科泛利是</a:t>
            </a:r>
            <a:r>
              <a:rPr lang="en-US" altLang="zh-TW" dirty="0"/>
              <a:t>2009</a:t>
            </a:r>
            <a:r>
              <a:rPr lang="zh-TW" altLang="zh-TW" dirty="0"/>
              <a:t>年所成立的公司，</a:t>
            </a:r>
            <a:r>
              <a:rPr lang="zh-TW" altLang="zh-TW" dirty="0">
                <a:solidFill>
                  <a:srgbClr val="FF0066"/>
                </a:solidFill>
              </a:rPr>
              <a:t>活動通平臺</a:t>
            </a:r>
            <a:r>
              <a:rPr lang="zh-TW" altLang="zh-TW" dirty="0"/>
              <a:t>為其主要的營運項目，其目的是提供活動主辦單位一個</a:t>
            </a:r>
            <a:r>
              <a:rPr lang="zh-TW" altLang="zh-TW" dirty="0">
                <a:solidFill>
                  <a:srgbClr val="FF0066"/>
                </a:solidFill>
              </a:rPr>
              <a:t>完整的票券服務平臺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https://csr.cw.com.tw/article/41274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31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73" y="1340768"/>
            <a:ext cx="5908671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31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電子商務的經營模式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dirty="0"/>
              <a:t>B2B2C</a:t>
            </a:r>
            <a:r>
              <a:rPr lang="zh-TW" altLang="zh-TW" dirty="0"/>
              <a:t>平臺服務商扮演的是第三方的角色，主要工作在促成交易的進行。因此會形成如圖</a:t>
            </a:r>
            <a:r>
              <a:rPr lang="en-US" altLang="zh-TW" dirty="0"/>
              <a:t>9.9</a:t>
            </a:r>
            <a:r>
              <a:rPr lang="zh-TW" altLang="zh-TW" dirty="0"/>
              <a:t>的</a:t>
            </a:r>
            <a:r>
              <a:rPr lang="en-US" altLang="zh-TW" dirty="0"/>
              <a:t>B2B2C</a:t>
            </a:r>
            <a:r>
              <a:rPr lang="zh-TW" altLang="zh-TW" dirty="0"/>
              <a:t>電子商務模式。第一個</a:t>
            </a:r>
            <a:r>
              <a:rPr lang="en-US" altLang="zh-TW" dirty="0"/>
              <a:t>B</a:t>
            </a:r>
            <a:r>
              <a:rPr lang="zh-TW" altLang="zh-TW" dirty="0"/>
              <a:t>代表平臺服務提供者，第二個</a:t>
            </a:r>
            <a:r>
              <a:rPr lang="en-US" altLang="zh-TW" dirty="0"/>
              <a:t>B</a:t>
            </a:r>
            <a:r>
              <a:rPr lang="zh-TW" altLang="zh-TW" dirty="0"/>
              <a:t>代表利用平臺提供商品或服務的企業，</a:t>
            </a:r>
            <a:r>
              <a:rPr lang="en-US" altLang="zh-TW" dirty="0"/>
              <a:t>C</a:t>
            </a:r>
            <a:r>
              <a:rPr lang="zh-TW" altLang="zh-TW" dirty="0"/>
              <a:t>代表的就是消費者。</a:t>
            </a:r>
            <a:endParaRPr lang="en-US" altLang="zh-TW" dirty="0"/>
          </a:p>
          <a:p>
            <a:r>
              <a:rPr lang="zh-TW" altLang="zh-TW" dirty="0"/>
              <a:t>在這個模式下，平臺業者主要的工作是</a:t>
            </a:r>
            <a:r>
              <a:rPr lang="zh-TW" altLang="zh-TW" dirty="0">
                <a:solidFill>
                  <a:srgbClr val="FF0066"/>
                </a:solidFill>
              </a:rPr>
              <a:t>進行買方與賣方的媒合，再從中賺取服務費</a:t>
            </a:r>
            <a:r>
              <a:rPr lang="zh-TW" altLang="zh-TW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31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商務活動中的中間商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從專業分工的角度思考，若供應商與買方之間，全都是做直接接觸，那麼，隨著供應商與買方的增加，</a:t>
            </a:r>
            <a:r>
              <a:rPr lang="zh-TW" altLang="zh-TW" dirty="0">
                <a:solidFill>
                  <a:srgbClr val="FF0066"/>
                </a:solidFill>
              </a:rPr>
              <a:t>買方與賣方間連結的數量將呈指數成長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zh-TW" dirty="0"/>
              <a:t>形成如圖</a:t>
            </a:r>
            <a:r>
              <a:rPr lang="en-US" altLang="zh-TW" dirty="0"/>
              <a:t>9.1</a:t>
            </a:r>
            <a:r>
              <a:rPr lang="zh-TW" altLang="zh-TW" dirty="0"/>
              <a:t>的供應鏈。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44598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21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電子商務的經營模式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84521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87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電子商務的效益及風險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近年來，</a:t>
            </a:r>
            <a:r>
              <a:rPr lang="en-US" altLang="zh-TW" dirty="0"/>
              <a:t>B2B2C</a:t>
            </a:r>
            <a:r>
              <a:rPr lang="zh-TW" altLang="zh-TW" dirty="0"/>
              <a:t>網路服務平臺愈來愈多，這樣的</a:t>
            </a:r>
            <a:r>
              <a:rPr lang="en-US" altLang="zh-TW" dirty="0"/>
              <a:t>B2B2C</a:t>
            </a:r>
            <a:r>
              <a:rPr lang="zh-TW" altLang="zh-TW" dirty="0"/>
              <a:t>平臺服務對買賣雙方帶來什麼樣的好處呢？</a:t>
            </a:r>
          </a:p>
          <a:p>
            <a:r>
              <a:rPr lang="zh-TW" altLang="zh-TW" dirty="0"/>
              <a:t>對買方而言，其好處包括下列幾項：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降低搜尋成本：</a:t>
            </a:r>
            <a:r>
              <a:rPr lang="zh-TW" altLang="zh-TW" dirty="0"/>
              <a:t>所謂</a:t>
            </a:r>
            <a:r>
              <a:rPr lang="zh-TW" altLang="zh-TW" dirty="0">
                <a:solidFill>
                  <a:srgbClr val="FF0066"/>
                </a:solidFill>
              </a:rPr>
              <a:t>搜尋成本</a:t>
            </a:r>
            <a:r>
              <a:rPr lang="zh-TW" altLang="zh-TW" dirty="0"/>
              <a:t>係指消費者為了獲取資訊，而付出的各項成本。網際網路的出現，讓使用者無須出門，就可取得所需資訊，大幅降低了搜尋成本。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減少交易風險：</a:t>
            </a:r>
            <a:r>
              <a:rPr lang="zh-TW" altLang="zh-TW" dirty="0"/>
              <a:t>交易平臺對加入的賣方會進行資格的審核，當發生糾紛時，消費者較不會發生求助無門的狀況。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04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電子商務的效益及風險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對賣方而言，其優點則有：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降低電子商務進入門檻：</a:t>
            </a:r>
            <a:r>
              <a:rPr lang="en-US" altLang="zh-TW" dirty="0"/>
              <a:t>B2B2C</a:t>
            </a:r>
            <a:r>
              <a:rPr lang="zh-TW" altLang="zh-TW" dirty="0"/>
              <a:t>平臺在近年來有快速增加的趨勢，許多小型企業的經營，會選擇從此類平臺開始</a:t>
            </a:r>
            <a:r>
              <a:rPr lang="zh-TW" altLang="zh-TW" dirty="0">
                <a:solidFill>
                  <a:srgbClr val="000066"/>
                </a:solidFill>
              </a:rPr>
              <a:t>。</a:t>
            </a:r>
            <a:endParaRPr lang="en-US" altLang="zh-TW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群聚效應：</a:t>
            </a:r>
            <a:r>
              <a:rPr lang="zh-TW" altLang="zh-TW" dirty="0"/>
              <a:t>隨著網路商家數量快速成長，消費者樂於在單一平臺上比較多個賣家，從中進行選擇。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提高消費者購買意願：</a:t>
            </a:r>
            <a:r>
              <a:rPr lang="zh-TW" altLang="zh-TW" dirty="0"/>
              <a:t>在知名的</a:t>
            </a:r>
            <a:r>
              <a:rPr lang="en-US" altLang="zh-TW" dirty="0">
                <a:solidFill>
                  <a:srgbClr val="FF0066"/>
                </a:solidFill>
              </a:rPr>
              <a:t>B2B2C</a:t>
            </a:r>
            <a:r>
              <a:rPr lang="zh-TW" altLang="zh-TW" dirty="0">
                <a:solidFill>
                  <a:srgbClr val="FF0066"/>
                </a:solidFill>
              </a:rPr>
              <a:t>平臺上開店</a:t>
            </a:r>
            <a:r>
              <a:rPr lang="zh-TW" altLang="zh-TW" dirty="0"/>
              <a:t>，讓許多消費者將對平臺的信任轉移到商家。</a:t>
            </a:r>
          </a:p>
        </p:txBody>
      </p:sp>
    </p:spTree>
    <p:extLst>
      <p:ext uri="{BB962C8B-B14F-4D97-AF65-F5344CB8AC3E}">
        <p14:creationId xmlns:p14="http://schemas.microsoft.com/office/powerpoint/2010/main" val="2612590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>
                <a:solidFill>
                  <a:srgbClr val="660066"/>
                </a:solidFill>
              </a:rPr>
              <a:t>9.4.3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電子商務的效益及風險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然而，在</a:t>
            </a:r>
            <a:r>
              <a:rPr lang="en-US" altLang="zh-TW" dirty="0"/>
              <a:t>B2B2C</a:t>
            </a:r>
            <a:r>
              <a:rPr lang="zh-TW" altLang="zh-TW" dirty="0"/>
              <a:t>平臺上開店，也並非全然沒有缺點。首先，大多數的平臺業者會提供良好的搜尋與分類功能，讓消費者可以快速地找到想買的商品。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49" y="2276872"/>
            <a:ext cx="534116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983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9.4.4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電子商務的獲利模式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對平臺業者而言，經營</a:t>
            </a:r>
            <a:r>
              <a:rPr lang="en-US" altLang="zh-TW" dirty="0"/>
              <a:t>B2B2C</a:t>
            </a:r>
            <a:r>
              <a:rPr lang="zh-TW" altLang="zh-TW" dirty="0"/>
              <a:t>平臺的重點在於平臺維運並維繫與商家的合作關係，以及吸引消費者前來「逛街」。因此其對消費者端的經營較少，大抵是以整體商店街的活動為主。</a:t>
            </a:r>
            <a:endParaRPr lang="en-US" altLang="zh-TW" dirty="0"/>
          </a:p>
          <a:p>
            <a:r>
              <a:rPr lang="zh-TW" altLang="zh-TW" dirty="0"/>
              <a:t>平臺業者可提供的服務相當多元，除了軟硬體平臺外，還可提供各項的加值服務。</a:t>
            </a:r>
            <a:endParaRPr lang="en-US" altLang="zh-TW" dirty="0"/>
          </a:p>
          <a:p>
            <a:r>
              <a:rPr lang="zh-TW" altLang="zh-TW" dirty="0"/>
              <a:t>從成本效益的角度來分析，</a:t>
            </a:r>
            <a:r>
              <a:rPr lang="en-US" altLang="zh-TW" dirty="0"/>
              <a:t>B2B2C</a:t>
            </a:r>
            <a:r>
              <a:rPr lang="zh-TW" altLang="zh-TW" dirty="0"/>
              <a:t>平臺業者最主要的成本在於初期的平臺建置，與上線後的平臺維運，這些都屬於固定成本。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33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9.4.4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電子商務的獲利模式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平臺使用費：</a:t>
            </a:r>
            <a:r>
              <a:rPr lang="zh-TW" altLang="zh-TW" dirty="0"/>
              <a:t>或稱為開店平臺的開店費，亦即對想在平臺上開店的業者，收取一筆使用費，付費後，即可在一定期限內使用該平臺進行銷售。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商品上架費：</a:t>
            </a:r>
            <a:r>
              <a:rPr lang="zh-TW" altLang="zh-TW" dirty="0"/>
              <a:t>商家開店後，另外依上架銷售的商品數量，收取上架費。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成交手續費：</a:t>
            </a:r>
            <a:r>
              <a:rPr lang="zh-TW" altLang="zh-TW" dirty="0"/>
              <a:t>針對每一筆成交的商品，收取一定成數的手續費。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作業處理費：</a:t>
            </a:r>
            <a:r>
              <a:rPr lang="zh-TW" altLang="zh-TW" dirty="0"/>
              <a:t>在交易過程中，因使用平臺業者所提供的功能，而必須支付的費用，像是購物車等。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加值服務費：</a:t>
            </a:r>
            <a:r>
              <a:rPr lang="zh-TW" altLang="zh-TW" dirty="0"/>
              <a:t>為了商店的營運可另外付費購置的加值服務，像是行銷、物流、金流等由平臺業者所提供的服務。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8687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9.4.4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電子商務的獲利模式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業者並非上述所有的費用都會收取，對商家而言，在網路上經營的利潤並不高，若還需支付平臺業者過多的費用，將降低其效益。</a:t>
            </a:r>
            <a:endParaRPr lang="en-US" altLang="zh-TW" dirty="0"/>
          </a:p>
          <a:p>
            <a:r>
              <a:rPr lang="zh-TW" altLang="zh-TW" dirty="0"/>
              <a:t>除此之外，亦有平臺業者結合第三方業者提供開店商家服務。金財通商務科技服務股份有限公司在</a:t>
            </a:r>
            <a:r>
              <a:rPr lang="en-US" altLang="zh-TW" dirty="0"/>
              <a:t>2010</a:t>
            </a:r>
            <a:r>
              <a:rPr lang="zh-TW" altLang="zh-TW" dirty="0"/>
              <a:t>年即與臺灣樂天市場、智邦生活館、統一速達</a:t>
            </a:r>
            <a:r>
              <a:rPr lang="en-US" altLang="zh-TW" dirty="0"/>
              <a:t> ( </a:t>
            </a:r>
            <a:r>
              <a:rPr lang="zh-TW" altLang="zh-TW" dirty="0"/>
              <a:t>黑貓</a:t>
            </a:r>
            <a:r>
              <a:rPr lang="en-US" altLang="zh-TW" dirty="0"/>
              <a:t> ) </a:t>
            </a:r>
            <a:r>
              <a:rPr lang="zh-TW" altLang="zh-TW" dirty="0"/>
              <a:t>等平臺合作，提供在平臺上開店的商家網路行銷服務。</a:t>
            </a:r>
            <a:endParaRPr lang="en-US" altLang="zh-TW" dirty="0"/>
          </a:p>
          <a:p>
            <a:r>
              <a:rPr lang="zh-TW" altLang="zh-TW" dirty="0"/>
              <a:t>由於是與平臺業者合作，因此平臺業者會協助介紹在其平臺上開店的小型商家。平臺業者除可抽取佣金外，若商家經營獲得改善，未來平臺業者也能收取更多的成交手續費。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868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9.5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第三方服務平臺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–</a:t>
            </a:r>
            <a:r>
              <a:rPr lang="zh-TW" altLang="en-US" dirty="0">
                <a:effectLst/>
              </a:rPr>
              <a:t>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9.5.1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第三方金流服務平臺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金流服務一直是電子商務活動的重要議題之一，其重要性可分成幾個方面來說明：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便利性：</a:t>
            </a:r>
            <a:r>
              <a:rPr lang="zh-TW" altLang="zh-TW" dirty="0"/>
              <a:t>對消費者而言，線上交易的最大好處之一即在於提供了極高的便利性。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安全性：</a:t>
            </a:r>
            <a:r>
              <a:rPr lang="zh-TW" altLang="zh-TW" dirty="0"/>
              <a:t>線上支付往往包含了消費者個人隱私資料的傳輸，完善的金流服務必須確保消費者的個資不會遭人竊取或冒用，消費者才願意使用線上支付。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可靠性：</a:t>
            </a:r>
            <a:r>
              <a:rPr lang="zh-TW" altLang="zh-TW" dirty="0"/>
              <a:t>金流服務的可靠性除了強調交易能正常執行外，也必須要正確執行。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即時性：</a:t>
            </a:r>
            <a:r>
              <a:rPr lang="zh-TW" altLang="zh-TW" dirty="0"/>
              <a:t>在支付發生的同時，即能立即反應在自己的帳戶上，商家也應在最短時間內取得付款資訊，以利後續的出貨作業。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567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第三方金流服務平臺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然而，建置完善的</a:t>
            </a:r>
            <a:r>
              <a:rPr lang="zh-TW" altLang="zh-TW" dirty="0">
                <a:solidFill>
                  <a:srgbClr val="FF0066"/>
                </a:solidFill>
              </a:rPr>
              <a:t>金流支付系統</a:t>
            </a:r>
            <a:r>
              <a:rPr lang="zh-TW" altLang="zh-TW" dirty="0"/>
              <a:t>，不僅有技術面的難度，也受到法令的限制。對許多商家而言，自行提供金流服務可說是不可能的任務。因此，提供專業金流服務平臺的業者就出現了。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68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第三方憑證服務平臺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電子商務交易活動中，由於交易發生在虛擬的環境中，交易雙方無法看見彼此，使得詐騙事件層出不窮。對消費者而言，和一個不確定是否真的存在的對象交易，是一件高風險的事，這使得民眾對電子商務的接受度降低，或是有很多的猶豫。</a:t>
            </a:r>
            <a:endParaRPr lang="en-US" altLang="zh-TW" dirty="0"/>
          </a:p>
          <a:p>
            <a:r>
              <a:rPr lang="zh-TW" altLang="zh-TW" dirty="0">
                <a:solidFill>
                  <a:srgbClr val="FF0066"/>
                </a:solidFill>
              </a:rPr>
              <a:t>第三方憑證服務是指由買方及賣方之外公正的第三者</a:t>
            </a:r>
            <a:r>
              <a:rPr lang="zh-TW" altLang="zh-TW" dirty="0"/>
              <a:t>，透過發放數位簽章的方式，驗證買方或賣方的身分。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230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9.1.1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傳統供應鏈活動中的中間商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5624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43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所謂</a:t>
            </a:r>
            <a:r>
              <a:rPr lang="zh-TW" altLang="zh-TW" dirty="0">
                <a:solidFill>
                  <a:srgbClr val="003300"/>
                </a:solidFill>
              </a:rPr>
              <a:t>網際網路代管服務</a:t>
            </a:r>
            <a:r>
              <a:rPr lang="en-US" altLang="zh-TW" dirty="0">
                <a:solidFill>
                  <a:srgbClr val="003300"/>
                </a:solidFill>
              </a:rPr>
              <a:t> (internet hosting service) </a:t>
            </a:r>
            <a:r>
              <a:rPr lang="zh-TW" altLang="zh-TW" dirty="0"/>
              <a:t>是指代替企業管理提供服務所需的各種類型網際網路伺服器。在介紹網際網路代管服務前，我們不妨先了解一下何謂</a:t>
            </a:r>
            <a:r>
              <a:rPr lang="zh-TW" altLang="zh-TW" dirty="0">
                <a:solidFill>
                  <a:srgbClr val="003300"/>
                </a:solidFill>
              </a:rPr>
              <a:t>網際網路資料中心</a:t>
            </a:r>
            <a:r>
              <a:rPr lang="en-US" altLang="zh-TW" dirty="0">
                <a:solidFill>
                  <a:srgbClr val="003300"/>
                </a:solidFill>
              </a:rPr>
              <a:t> (Internet Data Center, IDC)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/>
              <a:t>網際網路資料中心則是由</a:t>
            </a:r>
            <a:r>
              <a:rPr lang="zh-TW" altLang="zh-TW" dirty="0">
                <a:solidFill>
                  <a:srgbClr val="003300"/>
                </a:solidFill>
              </a:rPr>
              <a:t>網路服務提供者</a:t>
            </a:r>
            <a:r>
              <a:rPr lang="en-US" altLang="zh-TW" dirty="0">
                <a:solidFill>
                  <a:srgbClr val="003300"/>
                </a:solidFill>
              </a:rPr>
              <a:t> (Internet Service Provider, ISP) </a:t>
            </a:r>
            <a:r>
              <a:rPr lang="zh-TW" altLang="zh-TW" dirty="0"/>
              <a:t>所推出，從單純提供上網服務轉型為整合服務的提供商。這類服務需求出現有幾個原因。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73041"/>
            <a:ext cx="4536504" cy="276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0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zh-TW" altLang="en-US" b="1" dirty="0"/>
              <a:t>    </a:t>
            </a:r>
            <a:r>
              <a:rPr lang="en-US" altLang="zh-TW" b="1" dirty="0"/>
              <a:t>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網站代管服務</a:t>
            </a:r>
          </a:p>
          <a:p>
            <a:r>
              <a:rPr lang="zh-TW" altLang="zh-TW" dirty="0"/>
              <a:t>所謂</a:t>
            </a:r>
            <a:r>
              <a:rPr lang="zh-TW" altLang="zh-TW" dirty="0">
                <a:solidFill>
                  <a:srgbClr val="003300"/>
                </a:solidFill>
              </a:rPr>
              <a:t>網站代管服務</a:t>
            </a:r>
            <a:r>
              <a:rPr lang="en-US" altLang="zh-TW" dirty="0">
                <a:solidFill>
                  <a:srgbClr val="003300"/>
                </a:solidFill>
              </a:rPr>
              <a:t> (web hosting service) </a:t>
            </a:r>
            <a:r>
              <a:rPr lang="zh-TW" altLang="zh-TW" dirty="0"/>
              <a:t>係指由資料中心提供存放網站的空間，讓企業或個人使用者將其製作好的網頁，透過諸如</a:t>
            </a:r>
            <a:r>
              <a:rPr lang="en-US" altLang="zh-TW" dirty="0"/>
              <a:t>FTP</a:t>
            </a:r>
            <a:r>
              <a:rPr lang="zh-TW" altLang="zh-TW" dirty="0"/>
              <a:t>的工具上傳，未來其他的使用者就可以在網際網路上瀏覽該網站。</a:t>
            </a:r>
            <a:endParaRPr lang="en-US" altLang="zh-TW" dirty="0"/>
          </a:p>
          <a:p>
            <a:r>
              <a:rPr lang="zh-TW" altLang="zh-TW" dirty="0"/>
              <a:t>企業亦可租用專屬主機，或是用</a:t>
            </a:r>
            <a:r>
              <a:rPr lang="zh-TW" altLang="zh-TW" dirty="0">
                <a:solidFill>
                  <a:srgbClr val="003300"/>
                </a:solidFill>
              </a:rPr>
              <a:t>主機代管</a:t>
            </a:r>
            <a:r>
              <a:rPr lang="en-US" altLang="zh-TW" dirty="0">
                <a:solidFill>
                  <a:srgbClr val="003300"/>
                </a:solidFill>
              </a:rPr>
              <a:t> (co-location) </a:t>
            </a:r>
            <a:r>
              <a:rPr lang="zh-TW" altLang="zh-TW" dirty="0"/>
              <a:t>的方式，使得企業有自己的專用主機，但是不需要自己做管理與維護。企業將專屬主機放在資料中心的機房中，使用資料中心的頻寬，並由資料中心提供必要的人員與軟硬體環境。常見的主機託管服務包括了：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3781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電子郵件代管服務：</a:t>
            </a:r>
            <a:r>
              <a:rPr lang="zh-TW" altLang="zh-TW" dirty="0"/>
              <a:t>由業者代為建置並管理企業所需的電子郵件服務，而企業同樣可以使用自己的專屬網域名稱，以達到自行建置電子郵件服務的效果。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en-US" altLang="zh-TW" b="1" dirty="0">
                <a:solidFill>
                  <a:srgbClr val="000066"/>
                </a:solidFill>
              </a:rPr>
              <a:t>FTP</a:t>
            </a:r>
            <a:r>
              <a:rPr lang="zh-TW" altLang="zh-TW" b="1" dirty="0">
                <a:solidFill>
                  <a:srgbClr val="000066"/>
                </a:solidFill>
              </a:rPr>
              <a:t>主機代管服務：</a:t>
            </a:r>
            <a:r>
              <a:rPr lang="en-US" altLang="zh-TW" dirty="0"/>
              <a:t> FTP</a:t>
            </a:r>
            <a:r>
              <a:rPr lang="zh-TW" altLang="zh-TW" dirty="0"/>
              <a:t>主機是讓使用者得以進行檔案傳輸與分享的伺服器，為了應付大檔案的傳輸，因此必須提供較高的頻寬。使用主機代管服務，可降低自身的頻寬需求，也能提供較為穩定的服務。</a:t>
            </a:r>
            <a:endParaRPr lang="en-US" altLang="zh-TW" dirty="0"/>
          </a:p>
          <a:p>
            <a:pPr>
              <a:buClr>
                <a:srgbClr val="000066"/>
              </a:buClr>
            </a:pPr>
            <a:r>
              <a:rPr lang="zh-TW" altLang="zh-TW" dirty="0"/>
              <a:t>其他諸如串流服務、備援主機、</a:t>
            </a:r>
            <a:r>
              <a:rPr lang="en-US" altLang="zh-TW" dirty="0"/>
              <a:t>DNS</a:t>
            </a:r>
            <a:r>
              <a:rPr lang="zh-TW" altLang="zh-TW" dirty="0"/>
              <a:t>主機的託管等，都是主機託管服務的一種。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5782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zh-TW" altLang="en-US" b="1" dirty="0"/>
              <a:t>    </a:t>
            </a:r>
            <a:r>
              <a:rPr lang="en-US" altLang="zh-TW" b="1" dirty="0"/>
              <a:t>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特定應用代管服務</a:t>
            </a:r>
          </a:p>
          <a:p>
            <a:r>
              <a:rPr lang="zh-TW" altLang="zh-TW" dirty="0"/>
              <a:t>許多企業內的資訊應用，也可以購買第三方業者所提供的代管服務，降低內部的管理負擔。</a:t>
            </a:r>
            <a:endParaRPr lang="en-US" altLang="zh-TW" dirty="0"/>
          </a:p>
          <a:p>
            <a:r>
              <a:rPr lang="zh-TW" altLang="zh-TW" dirty="0"/>
              <a:t>常見的應用服務包括了電子郵件、網域名稱與各種商業應用軟體。對企業而言，自行建置或購買這些服務與軟硬體系統，有較高的技術與資金門檻，許多企業無法負擔。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Google</a:t>
            </a:r>
            <a:r>
              <a:rPr lang="zh-TW" altLang="zh-TW" dirty="0"/>
              <a:t>在</a:t>
            </a:r>
            <a:r>
              <a:rPr lang="en-US" altLang="zh-TW" dirty="0"/>
              <a:t>2006</a:t>
            </a:r>
            <a:r>
              <a:rPr lang="zh-TW" altLang="zh-TW" dirty="0"/>
              <a:t>年開始推出應用服務，首先推出的是電子郵件服務，其後持續推出了包括日曆、雲端硬碟、文件、協作平臺等各式各樣的企業應用服務，稱為</a:t>
            </a:r>
            <a:r>
              <a:rPr lang="en-US" altLang="zh-TW" dirty="0"/>
              <a:t>G Suite</a:t>
            </a:r>
            <a:r>
              <a:rPr lang="zh-TW" altLang="zh-TW" dirty="0"/>
              <a:t>。這些應用服務可有效地協助企業使用者進行協作、溝通，並可在不同的平臺上，更有效地完成工作。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1531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609681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802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網際網路代管服務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 hangingPunct="0">
              <a:buNone/>
            </a:pPr>
            <a:r>
              <a:rPr lang="zh-TW" altLang="en-US" b="1" dirty="0"/>
              <a:t>    </a:t>
            </a:r>
            <a:r>
              <a:rPr lang="en-US" altLang="zh-TW" b="1" dirty="0"/>
              <a:t>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代管服務的風險與潛在問題</a:t>
            </a:r>
          </a:p>
          <a:p>
            <a:pPr hangingPunct="0"/>
            <a:r>
              <a:rPr lang="zh-TW" altLang="zh-TW" dirty="0"/>
              <a:t>使用代管服務對企業的效益相當明顯，也使其漸漸成為企業建置各項應用的主要選擇。</a:t>
            </a:r>
            <a:endParaRPr lang="en-US" altLang="zh-TW" dirty="0"/>
          </a:p>
          <a:p>
            <a:pPr hangingPunct="0"/>
            <a:r>
              <a:rPr lang="zh-TW" altLang="zh-TW" dirty="0"/>
              <a:t>另一個潛在問題則在於服務廠商的選擇。當企業基於技術理由必須將資訊服務外包時，是否有足夠能力選擇合適的服務供應商便成為另一個問題。</a:t>
            </a:r>
            <a:endParaRPr lang="en-US" altLang="zh-TW" dirty="0"/>
          </a:p>
          <a:p>
            <a:pPr hangingPunct="0"/>
            <a:r>
              <a:rPr lang="zh-TW" altLang="zh-TW" dirty="0"/>
              <a:t>由於代管服務具有規模經濟的特性，加上企業在選擇服務供應商時的風險考量，服務供應商亦有大型化的趨勢。許多</a:t>
            </a:r>
            <a:r>
              <a:rPr lang="en-US" altLang="zh-TW" dirty="0"/>
              <a:t>ISP</a:t>
            </a:r>
            <a:r>
              <a:rPr lang="zh-TW" altLang="zh-TW" dirty="0"/>
              <a:t>業者也會與</a:t>
            </a:r>
            <a:r>
              <a:rPr lang="en-US" altLang="zh-TW" dirty="0"/>
              <a:t>ASP</a:t>
            </a:r>
            <a:r>
              <a:rPr lang="zh-TW" altLang="zh-TW" dirty="0"/>
              <a:t>及</a:t>
            </a:r>
            <a:r>
              <a:rPr lang="en-US" altLang="zh-TW" dirty="0"/>
              <a:t>ICP</a:t>
            </a:r>
            <a:r>
              <a:rPr lang="zh-TW" altLang="zh-TW" dirty="0"/>
              <a:t>業者合作，共同提供完整的服務。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1802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9.5.4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第三方資訊服務平臺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微型企業興盛，企業內人力資源有限，許多工作都仰賴外部廠商協助。許多小企業更是以社群平臺作為主要的銷售平臺。</a:t>
            </a:r>
            <a:endParaRPr lang="en-US" altLang="zh-TW" dirty="0"/>
          </a:p>
          <a:p>
            <a:r>
              <a:rPr lang="zh-TW" altLang="zh-TW" dirty="0"/>
              <a:t>許多廠商也發現了商機，開發整合社群平臺的接單系統。可以直接匯入社群平臺中的下單資料，並讓消費者在匯款後填寫匯款及寄送資料。買賣雙方登入後可以查詢訂單狀況及歷史記錄，使得訂單管理更為便捷。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2302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9.6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電子商務物流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除了音樂、電子書、遊戲等原來就是數位形式的產品外，消費者在網路上交易的商品仍以實體貨物為主，既然是實體物品，就無法透過網路來傳輸，這也使得物流成為電子商務活動中，最耗時也最難掌握的部分。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686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在探討企業物流活動時，可將其分成四個主要類別：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進貨物流 </a:t>
            </a:r>
            <a:r>
              <a:rPr lang="en-US" altLang="zh-TW" b="1" dirty="0">
                <a:solidFill>
                  <a:srgbClr val="000066"/>
                </a:solidFill>
              </a:rPr>
              <a:t>(Inbound Logistics)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生產物流 </a:t>
            </a:r>
            <a:r>
              <a:rPr lang="en-US" altLang="zh-TW" b="1" dirty="0">
                <a:solidFill>
                  <a:srgbClr val="000066"/>
                </a:solidFill>
              </a:rPr>
              <a:t>(Production Logistics)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銷售物流 </a:t>
            </a:r>
            <a:r>
              <a:rPr lang="en-US" altLang="zh-TW" b="1" dirty="0">
                <a:solidFill>
                  <a:srgbClr val="000066"/>
                </a:solidFill>
              </a:rPr>
              <a:t>(Sales Logistics)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回收物流 </a:t>
            </a:r>
            <a:r>
              <a:rPr lang="en-US" altLang="zh-TW" b="1" dirty="0">
                <a:solidFill>
                  <a:srgbClr val="000066"/>
                </a:solidFill>
              </a:rPr>
              <a:t>(Return Logistics)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73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美國</a:t>
            </a:r>
            <a:r>
              <a:rPr lang="zh-TW" altLang="zh-TW" dirty="0">
                <a:solidFill>
                  <a:srgbClr val="FF0066"/>
                </a:solidFill>
              </a:rPr>
              <a:t>逆物流協會</a:t>
            </a:r>
            <a:r>
              <a:rPr lang="zh-TW" altLang="zh-TW" dirty="0"/>
              <a:t>所提出之企業物流作業內涵。完整的供應鏈管理活動包含了由前三項活動組成的</a:t>
            </a:r>
            <a:r>
              <a:rPr lang="zh-TW" altLang="zh-TW" dirty="0">
                <a:solidFill>
                  <a:srgbClr val="003300"/>
                </a:solidFill>
              </a:rPr>
              <a:t>前向物流</a:t>
            </a:r>
            <a:r>
              <a:rPr lang="en-US" altLang="zh-TW" dirty="0">
                <a:solidFill>
                  <a:srgbClr val="003300"/>
                </a:solidFill>
              </a:rPr>
              <a:t> (forward logistics) </a:t>
            </a:r>
            <a:r>
              <a:rPr lang="zh-TW" altLang="zh-TW" dirty="0"/>
              <a:t>與</a:t>
            </a:r>
            <a:r>
              <a:rPr lang="zh-TW" altLang="zh-TW" dirty="0">
                <a:solidFill>
                  <a:srgbClr val="FF0066"/>
                </a:solidFill>
              </a:rPr>
              <a:t>售後市場服務的逆物流</a:t>
            </a:r>
            <a:r>
              <a:rPr lang="en-US" altLang="zh-TW" dirty="0">
                <a:solidFill>
                  <a:srgbClr val="FF0066"/>
                </a:solidFill>
              </a:rPr>
              <a:t> (reverse logistics)</a:t>
            </a:r>
            <a:r>
              <a:rPr lang="zh-TW" altLang="zh-TW" dirty="0">
                <a:solidFill>
                  <a:srgbClr val="FF0066"/>
                </a:solidFill>
              </a:rPr>
              <a:t>。若從物流活動發生地點來看</a:t>
            </a:r>
            <a:r>
              <a:rPr lang="zh-TW" altLang="zh-TW" dirty="0"/>
              <a:t>，生產物流屬於企業內的物流活動，其餘三項則是發生在企業外部。</a:t>
            </a:r>
            <a:endParaRPr lang="en-US" altLang="zh-TW" dirty="0"/>
          </a:p>
          <a:p>
            <a:r>
              <a:rPr lang="zh-TW" altLang="zh-TW" dirty="0"/>
              <a:t>企業外部的物流活動由於參與的成員較為多元，使得管理上更為複雜。而許多企業將物流作業外包，由專業的協力廠商完成配送作業。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58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9.1.1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傳統供應鏈活動中的中間商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會形成這樣的供應鏈結構，主要是為了</a:t>
            </a:r>
            <a:r>
              <a:rPr lang="zh-TW" altLang="zh-TW" dirty="0">
                <a:solidFill>
                  <a:srgbClr val="FF0066"/>
                </a:solidFill>
              </a:rPr>
              <a:t>降低企業間溝通的負擔</a:t>
            </a:r>
            <a:r>
              <a:rPr lang="zh-TW" altLang="zh-TW" dirty="0"/>
              <a:t>，也使企業得以專注於發展自身的核心能力。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5" y="1340768"/>
            <a:ext cx="557341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4B7582-9A22-5E4B-A45C-0CAC0B218CD9}"/>
              </a:ext>
            </a:extLst>
          </p:cNvPr>
          <p:cNvSpPr txBox="1"/>
          <p:nvPr/>
        </p:nvSpPr>
        <p:spPr>
          <a:xfrm>
            <a:off x="1115616" y="5904650"/>
            <a:ext cx="511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https://www.youtube.com/watch?v=cjCayBZGa9E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816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601969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581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</a:t>
            </a:r>
            <a:r>
              <a:rPr lang="en-US" altLang="zh-TW" dirty="0"/>
              <a:t>B2C</a:t>
            </a:r>
            <a:r>
              <a:rPr lang="zh-TW" altLang="zh-TW" dirty="0"/>
              <a:t>電子商務活動中，除了銷售數位化商品的廠商外，都必須搭配實體物流才能完成交易。</a:t>
            </a:r>
            <a:endParaRPr lang="en-US" altLang="zh-TW" dirty="0"/>
          </a:p>
          <a:p>
            <a:r>
              <a:rPr lang="zh-TW" altLang="zh-TW" dirty="0"/>
              <a:t>隨著電子商務活動的盛行，有愈來愈多業者加入宅配市場競爭，企業則必須思考外包的物流業務該如何管理。與物流有關的消費糾紛包括下列幾項：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配送時間過長：</a:t>
            </a:r>
            <a:r>
              <a:rPr lang="zh-TW" altLang="zh-TW" dirty="0"/>
              <a:t>消費者訂單成立後，便開始相關的物流作業，包括出庫、包裝、配送等作業，每個步驟都需要時間。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收到的商品與訂購的不一致：</a:t>
            </a:r>
            <a:r>
              <a:rPr lang="zh-TW" altLang="zh-TW" dirty="0"/>
              <a:t>其不一致可能是在品項，也可能是在數量。過去甚至有物流商送錯地址，而貨物仍被簽收的狀況，引發糾紛。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58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收到的商品有瑕疵或毀損：</a:t>
            </a:r>
            <a:r>
              <a:rPr lang="zh-TW" altLang="zh-TW" dirty="0"/>
              <a:t>消費者在收貨時，通常無法在現場驗貨。若是商品有毀損的狀況，很難判斷究竟是廠商、物流業者，抑或是消費者造成的問題，但消費者對交易即產生負面的評價，這對商譽造成的損失更是無法估算。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配送人員服務不佳：</a:t>
            </a:r>
            <a:r>
              <a:rPr lang="zh-TW" altLang="zh-TW" dirty="0"/>
              <a:t>在電子商務的交易流程中，配送人員常是唯一與消費者有直接接觸的人，當其態度不佳，或未依約定時間送貨時，很容易造成消費者對整體服務品質的不滿意。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洩露隱私的疑慮：</a:t>
            </a:r>
            <a:r>
              <a:rPr lang="zh-TW" altLang="zh-TW" dirty="0"/>
              <a:t>近年來因為電子商務交易而引發的詐騙事件頻傳。也引發消費者對交易資訊安全的不信任。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886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6"/>
            </a:pPr>
            <a:r>
              <a:rPr lang="zh-TW" altLang="zh-TW" b="1" dirty="0">
                <a:solidFill>
                  <a:srgbClr val="000066"/>
                </a:solidFill>
              </a:rPr>
              <a:t>集貨的難度提高：</a:t>
            </a:r>
            <a:r>
              <a:rPr lang="zh-TW" altLang="zh-TW" dirty="0"/>
              <a:t>由於許多零售商並不持有存貨，但消費者購買的商品未必來自於同一個供應商，若拆單出貨，除了增加物流成本外，也造成消費者收貨的困擾。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886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正由於上述問題的存在，業者也發展了多項措施，以提高消費者的滿意度，也增加防弊措施，減少出錯或其他弊端。常見的服務改善機制有下列幾種：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完整的訂單處理資訊：</a:t>
            </a:r>
            <a:r>
              <a:rPr lang="zh-TW" altLang="zh-TW" dirty="0"/>
              <a:t>早期的系統所呈現的訂單處理狀態較為粗略，且常常只呈現在企業內的狀態。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嚴密的監控機制：</a:t>
            </a:r>
            <a:r>
              <a:rPr lang="zh-TW" altLang="zh-TW" dirty="0"/>
              <a:t>物流業者大量運用資訊科技的輔助，在出貨與包裝的過程中，一方面輔助正確的揀貨與包裝，另一方面則透過錄影及拍照，確認包裝的過程沒有疏失。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自動化科技的採用</a:t>
            </a:r>
            <a:r>
              <a:rPr lang="zh-TW" altLang="en-US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隨著人工智慧應用的發展，企業嘗試在各個不同環節導入自動化科技。自動化科技準確快速的優點，使得智慧物流成為產業升級的基礎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488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73" y="1268760"/>
            <a:ext cx="65677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C7ABE2F-1905-E543-A693-49FE9C5292E4}"/>
              </a:ext>
            </a:extLst>
          </p:cNvPr>
          <p:cNvSpPr txBox="1"/>
          <p:nvPr/>
        </p:nvSpPr>
        <p:spPr>
          <a:xfrm>
            <a:off x="899592" y="6453336"/>
            <a:ext cx="568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https://www.youtube.com/watch?v=AnCa8abTyEw</a:t>
            </a:r>
          </a:p>
        </p:txBody>
      </p:sp>
    </p:spTree>
    <p:extLst>
      <p:ext uri="{BB962C8B-B14F-4D97-AF65-F5344CB8AC3E}">
        <p14:creationId xmlns:p14="http://schemas.microsoft.com/office/powerpoint/2010/main" val="4168345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權限控管：</a:t>
            </a:r>
            <a:r>
              <a:rPr lang="zh-TW" altLang="zh-TW" dirty="0"/>
              <a:t>限制每個人員所能看到的資訊內容，減少人員竊取個資的機會。許多業者在訂購單與出貨單上，會將部分文字加以遮蓋，使得交易過程中，每個人都只看到與自己業務相關的資訊，達到對個資的保護。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人員訓練：</a:t>
            </a:r>
            <a:r>
              <a:rPr lang="zh-TW" altLang="zh-TW" dirty="0"/>
              <a:t>配送人員是在交易過程中，唯一與顧客有實際接觸的人，因此，透過良好的訓練，使其能夠適當地與顧客應對，是在提升服務品質時，相當重要的一環。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妥善回應顧客意見：</a:t>
            </a:r>
            <a:r>
              <a:rPr lang="zh-TW" altLang="zh-TW" dirty="0"/>
              <a:t>顧客對交易過程中滿意或不滿意的意見，都是有助於企業改善服務品質的依據。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833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由於賣方是個人，因此所能採用的物流方式都是提供一般大眾服務的物流業者。</a:t>
            </a:r>
            <a:endParaRPr lang="en-US" altLang="zh-TW" dirty="0"/>
          </a:p>
          <a:p>
            <a:r>
              <a:rPr lang="zh-TW" altLang="zh-TW" dirty="0"/>
              <a:t>除了面交取貨，</a:t>
            </a:r>
            <a:r>
              <a:rPr lang="en-US" altLang="zh-TW" dirty="0"/>
              <a:t>C2C</a:t>
            </a:r>
            <a:r>
              <a:rPr lang="zh-TW" altLang="zh-TW" dirty="0"/>
              <a:t>交易中常見的物流配送方式，有下列幾種：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郵局的包裹及快遞：</a:t>
            </a:r>
            <a:r>
              <a:rPr lang="zh-TW" altLang="zh-TW" dirty="0"/>
              <a:t>中華郵政及民營郵局都有提供多種遞送服務，以中華郵政為例，其在</a:t>
            </a:r>
            <a:r>
              <a:rPr lang="en-US" altLang="zh-TW" dirty="0"/>
              <a:t>2005</a:t>
            </a:r>
            <a:r>
              <a:rPr lang="zh-TW" altLang="zh-TW" dirty="0"/>
              <a:t>年推出便利袋與便利箱，依大小收取固定費用，賣方可依商品規格選擇適當的紙箱。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貨運業者宅配服務：</a:t>
            </a:r>
            <a:r>
              <a:rPr lang="zh-TW" altLang="zh-TW" dirty="0"/>
              <a:t>貨運業者一直以來都有提供宅配服務，但其早期以大宗運輸為主，較少經營個人市場。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快遞業者的宅急便服務：</a:t>
            </a:r>
            <a:r>
              <a:rPr lang="zh-TW" altLang="zh-TW" dirty="0"/>
              <a:t>快遞業者一直都是以個人的快捷配送為主要服務項目之一，其主要特色是快速。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986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9.6.3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宅配業者：</a:t>
            </a:r>
            <a:r>
              <a:rPr lang="zh-TW" altLang="zh-TW" dirty="0"/>
              <a:t>宅配業原來就是為了服務</a:t>
            </a:r>
            <a:r>
              <a:rPr lang="en-US" altLang="zh-TW" dirty="0"/>
              <a:t>B2C</a:t>
            </a:r>
            <a:r>
              <a:rPr lang="zh-TW" altLang="zh-TW" dirty="0"/>
              <a:t>與</a:t>
            </a:r>
            <a:r>
              <a:rPr lang="en-US" altLang="zh-TW" dirty="0"/>
              <a:t>C2C</a:t>
            </a:r>
            <a:r>
              <a:rPr lang="zh-TW" altLang="zh-TW" dirty="0"/>
              <a:t>物流而出現，最早引進宅配觀念的是由東元集團於</a:t>
            </a:r>
            <a:r>
              <a:rPr lang="en-US" altLang="zh-TW" dirty="0"/>
              <a:t>2000</a:t>
            </a:r>
            <a:r>
              <a:rPr lang="zh-TW" altLang="zh-TW" dirty="0"/>
              <a:t>年成立的「臺灣宅配通」，同年則有統一超商引入「黑貓宅急便」的宅配服務。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便利超商的店到店服務：</a:t>
            </a:r>
            <a:r>
              <a:rPr lang="zh-TW" altLang="zh-TW" dirty="0"/>
              <a:t>隨著個人宅配業務的需求增加，便利超商也加入戰局，開始提供配送服務。</a:t>
            </a:r>
            <a:endParaRPr lang="en-US" altLang="zh-TW" dirty="0"/>
          </a:p>
          <a:p>
            <a:pPr>
              <a:buClr>
                <a:srgbClr val="000066"/>
              </a:buClr>
            </a:pPr>
            <a:r>
              <a:rPr lang="zh-TW" altLang="en-US" dirty="0"/>
              <a:t> </a:t>
            </a:r>
            <a:r>
              <a:rPr lang="en-US" altLang="zh-TW" dirty="0"/>
              <a:t>C2C</a:t>
            </a:r>
            <a:r>
              <a:rPr lang="zh-TW" altLang="zh-TW" dirty="0"/>
              <a:t>電子商務活動的物流業務是由廠商所提供，買賣雙方並不容易控制品質，只能靠慎選可靠的服務廠商，來確保服務品質。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684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9.6.4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數位化商品物流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數位化商品由於可直接透過網路傳輸，因此並沒有太多的物流問題。一般來說，消費者在購買數位化商品時，會提供一組使用帳號，作為接收商品的用途。</a:t>
            </a:r>
            <a:endParaRPr lang="en-US" altLang="zh-TW" dirty="0"/>
          </a:p>
          <a:p>
            <a:r>
              <a:rPr lang="zh-TW" altLang="zh-TW" dirty="0"/>
              <a:t>對企業而言，數位化商品最主要的問題不在商品的傳輸，而在商品的散播。由於數位化商品具有容易複製的特性，商家必須思考如何在提供便利性的同時，也能避免商品被盜拷與傳播。</a:t>
            </a:r>
            <a:endParaRPr lang="en-US" altLang="zh-TW" dirty="0"/>
          </a:p>
          <a:p>
            <a:r>
              <a:rPr lang="zh-TW" altLang="zh-TW" dirty="0"/>
              <a:t>隨著行動裝置的普及，諸如數位音樂與電子書，幾乎都是用在行動裝置上，廠商得以特殊檔案格式，搭配自家研發的裝置，限制數位商品的散布。</a:t>
            </a:r>
            <a:r>
              <a:rPr lang="en-US" altLang="zh-TW" dirty="0"/>
              <a:t>Apple</a:t>
            </a:r>
            <a:r>
              <a:rPr lang="zh-TW" altLang="zh-TW" dirty="0"/>
              <a:t>的</a:t>
            </a:r>
            <a:r>
              <a:rPr lang="en-US" altLang="zh-TW" dirty="0"/>
              <a:t>iTunes</a:t>
            </a:r>
            <a:r>
              <a:rPr lang="zh-TW" altLang="zh-TW" dirty="0"/>
              <a:t>與</a:t>
            </a:r>
            <a:r>
              <a:rPr lang="en-US" altLang="zh-TW" dirty="0"/>
              <a:t>Amazon</a:t>
            </a:r>
            <a:r>
              <a:rPr lang="zh-TW" altLang="zh-TW" dirty="0"/>
              <a:t>推出的</a:t>
            </a:r>
            <a:r>
              <a:rPr lang="en-US" altLang="zh-TW" dirty="0"/>
              <a:t>Kindle</a:t>
            </a:r>
            <a:r>
              <a:rPr lang="zh-TW" altLang="zh-TW" dirty="0"/>
              <a:t>閱讀器，可說是成功的案例。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68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9.1.1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傳統供應鏈活動中的中間商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另一方面，由於網路無遠弗屆與低進入門檻，使得許多小型商家，甚至個人都能在網路上成為賣家，消費者也有機會與供應商直接接觸，不再需要透過</a:t>
            </a:r>
            <a:r>
              <a:rPr lang="zh-TW" altLang="zh-TW" dirty="0">
                <a:solidFill>
                  <a:srgbClr val="FF0066"/>
                </a:solidFill>
              </a:rPr>
              <a:t>中間商</a:t>
            </a:r>
            <a:r>
              <a:rPr lang="zh-TW" altLang="zh-TW" dirty="0"/>
              <a:t>進行交易，使得</a:t>
            </a:r>
            <a:r>
              <a:rPr lang="zh-TW" altLang="zh-TW" dirty="0">
                <a:solidFill>
                  <a:srgbClr val="FF0066"/>
                </a:solidFill>
              </a:rPr>
              <a:t>交易成本大幅降低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63" y="3140968"/>
            <a:ext cx="4307553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05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9.6.5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電子商務物流的重要議題：逆物流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FF0066"/>
                </a:solidFill>
              </a:rPr>
              <a:t>電子商務物流最大的困難在於逆物流</a:t>
            </a:r>
            <a:r>
              <a:rPr lang="en-US" altLang="zh-TW" dirty="0">
                <a:solidFill>
                  <a:srgbClr val="FF0066"/>
                </a:solidFill>
              </a:rPr>
              <a:t> (reverse logistics) </a:t>
            </a:r>
            <a:r>
              <a:rPr lang="zh-TW" altLang="zh-TW" dirty="0">
                <a:solidFill>
                  <a:srgbClr val="FF0066"/>
                </a:solidFill>
              </a:rPr>
              <a:t>的處理</a:t>
            </a:r>
            <a:r>
              <a:rPr lang="zh-TW" altLang="zh-TW" dirty="0"/>
              <a:t>。逆物流又稱為反向物流，意指與傳統物流方向相反的配送服務。</a:t>
            </a:r>
            <a:endParaRPr lang="en-US" altLang="zh-TW" dirty="0"/>
          </a:p>
          <a:p>
            <a:r>
              <a:rPr lang="zh-TW" altLang="zh-TW" dirty="0"/>
              <a:t>逆物流包含了幾個主要的目的：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退貨：</a:t>
            </a:r>
            <a:r>
              <a:rPr lang="zh-TW" altLang="zh-TW" dirty="0"/>
              <a:t>當消費者對收到的商品不滿意時，可提出退貨的請求。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維修或瑕疵處理：</a:t>
            </a:r>
            <a:r>
              <a:rPr lang="zh-TW" altLang="zh-TW" dirty="0"/>
              <a:t>包括了商品故障或瑕疵的處理，同樣有將商品回送至製造商的需求。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報廢品、包裝與耗材的回收：</a:t>
            </a:r>
            <a:r>
              <a:rPr lang="zh-TW" altLang="zh-TW" dirty="0"/>
              <a:t>隨著環保觀念日益受到重視，</a:t>
            </a:r>
            <a:r>
              <a:rPr lang="en-US" altLang="zh-TW" dirty="0"/>
              <a:t>5R</a:t>
            </a:r>
            <a:r>
              <a:rPr lang="zh-TW" altLang="zh-TW" dirty="0"/>
              <a:t>成了重要的企業責任議題。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未售出商品的返還：</a:t>
            </a:r>
            <a:r>
              <a:rPr lang="zh-TW" altLang="zh-TW" dirty="0"/>
              <a:t>商家寄賣或託售的商品，在一段期間無法達成銷售時，會被返還至製造商處。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475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9.6.5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電子商務物流的重要議題：逆物流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其逆物流的需求有幾個重要特性：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分散性：</a:t>
            </a:r>
            <a:r>
              <a:rPr lang="zh-TW" altLang="zh-TW" dirty="0"/>
              <a:t>需求發生的地點相當分散，難以進行集中的管理。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不可預期：</a:t>
            </a:r>
            <a:r>
              <a:rPr lang="zh-TW" altLang="zh-TW" dirty="0"/>
              <a:t>大多數的逆物流無法事先預估，自然也就難以進行妥善的事前規劃。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少量：</a:t>
            </a:r>
            <a:r>
              <a:rPr lang="zh-TW" altLang="zh-TW" dirty="0"/>
              <a:t>消費者的需求通常是少量的，若要匯集足夠的量才配送，可能使得時間過長。若少量即進行配送，則會使得物流成本提高。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多樣性：</a:t>
            </a:r>
            <a:r>
              <a:rPr lang="zh-TW" altLang="zh-TW" dirty="0"/>
              <a:t>逆物流發生的原因不一，物品的性質自會有相當大的差異。從正常的商品、損壞的商品到廢棄物都有可能，大大提高了物流處理的複雜度。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371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9.6.5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電子商務物流的重要議題：逆物流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577463" cy="361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371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9.6.5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電子商務物流的重要議題：逆物流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綜合來看，物流是電子商務的最後一哩，也是最難以完全數位化的一環，使其成為重要的課題。資訊科技的導入，有助於物流作業的速度與正確性提升，資訊透明度的提高除了有助於買賣雙方掌握貨況，也降低了等待期的不確定性，可提高顧客滿意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371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9.6.6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第三方服務平臺應用範例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黑貓宅急便</a:t>
            </a:r>
            <a:r>
              <a:rPr lang="en-US" altLang="zh-TW" dirty="0"/>
              <a:t> ( </a:t>
            </a:r>
            <a:r>
              <a:rPr lang="zh-TW" altLang="zh-TW" dirty="0"/>
              <a:t>統一速達股份有限公司</a:t>
            </a:r>
            <a:r>
              <a:rPr lang="en-US" altLang="zh-TW" dirty="0"/>
              <a:t> ) </a:t>
            </a:r>
            <a:r>
              <a:rPr lang="zh-TW" altLang="zh-TW" dirty="0"/>
              <a:t>是第三方物流服務公司，進而經營各項不同類型的服務平臺，提供多元服務。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88840"/>
            <a:ext cx="521618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998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9.6.6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第三方服務平臺應用範例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10" y="1412776"/>
            <a:ext cx="585125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13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結　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第一類是交易平臺，主要是讓買方與賣方能夠互動並進行交易的平臺。這類平臺包括了</a:t>
            </a:r>
            <a:r>
              <a:rPr lang="en-US" altLang="zh-TW" dirty="0"/>
              <a:t>B2B</a:t>
            </a:r>
            <a:r>
              <a:rPr lang="zh-TW" altLang="zh-TW" dirty="0"/>
              <a:t>電子交易市集、</a:t>
            </a:r>
            <a:r>
              <a:rPr lang="en-US" altLang="zh-TW" dirty="0"/>
              <a:t>B2C</a:t>
            </a:r>
            <a:r>
              <a:rPr lang="zh-TW" altLang="zh-TW" dirty="0"/>
              <a:t>購物平臺與</a:t>
            </a:r>
            <a:r>
              <a:rPr lang="en-US" altLang="zh-TW" dirty="0"/>
              <a:t>B2B2C</a:t>
            </a:r>
            <a:r>
              <a:rPr lang="zh-TW" altLang="zh-TW" dirty="0"/>
              <a:t>電子商務服務平臺。平臺商扮演的角色可能是交易的第三方，也可能是交易雙方中的一方。第二類是第三方服務平臺，其目的是輔助交易活動的進行。這類平臺業者可能是專業的服務提供商，像是金流與物流服務業者；也可能是公正可靠的認證單位，以提高線上交易的安全性與可靠性。第三類則是電子商務的基礎服務提供商，以協助企業電子商務軟硬體系統的建置或維運，包括了各類主機、網站與商業應用系統的代管與租賃，都屬於這一類。</a:t>
            </a:r>
          </a:p>
        </p:txBody>
      </p:sp>
    </p:spTree>
    <p:extLst>
      <p:ext uri="{BB962C8B-B14F-4D97-AF65-F5344CB8AC3E}">
        <p14:creationId xmlns:p14="http://schemas.microsoft.com/office/powerpoint/2010/main" val="3401200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結　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我們亦可依平臺建置者的角色將服務平臺分類。第一類是由買方建置的平臺。由於建置平臺需投入大量資源，因此僅</a:t>
            </a:r>
            <a:r>
              <a:rPr lang="en-US" altLang="zh-TW" dirty="0"/>
              <a:t>B2B</a:t>
            </a:r>
            <a:r>
              <a:rPr lang="zh-TW" altLang="zh-TW" dirty="0"/>
              <a:t>交易中買方主導的電子市集屬於由買方提供的。第二類是由賣方建置的平臺，像是</a:t>
            </a:r>
            <a:r>
              <a:rPr lang="en-US" altLang="zh-TW" dirty="0"/>
              <a:t>B2B</a:t>
            </a:r>
            <a:r>
              <a:rPr lang="zh-TW" altLang="zh-TW" dirty="0"/>
              <a:t>交易中賣方主導的電子市集、</a:t>
            </a:r>
            <a:r>
              <a:rPr lang="en-US" altLang="zh-TW" dirty="0"/>
              <a:t>B2C</a:t>
            </a:r>
            <a:r>
              <a:rPr lang="zh-TW" altLang="zh-TW" dirty="0"/>
              <a:t>交易平臺等，便是由賣方提供平臺，以達到銷售或推廣商品與服務的目的。第三類則是由第三方所提供的平臺，讓買方及賣方因為購買或租用了服務，而能進行電子商務活動。</a:t>
            </a:r>
            <a:endParaRPr lang="en-US" altLang="zh-TW" dirty="0"/>
          </a:p>
          <a:p>
            <a:r>
              <a:rPr lang="zh-TW" altLang="zh-TW" dirty="0"/>
              <a:t>電子商務物流是整個電子商務活動中，唯一無法完全數位化的環節。然而，資訊科技的應用，有助於提高物流服務的效率、正確性與資訊透明度。這些應用一方面降低了企業的成本，另一方面也提高了顧客滿意度，強化了消費者對電子商務活動的接受度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2122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985963"/>
            <a:ext cx="4352925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9" y="6443663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75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9.1.2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網路上的中間商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既然</a:t>
            </a:r>
            <a:r>
              <a:rPr lang="zh-TW" altLang="zh-TW" dirty="0">
                <a:solidFill>
                  <a:srgbClr val="FF0066"/>
                </a:solidFill>
              </a:rPr>
              <a:t>去中間化創造了供需雙贏</a:t>
            </a:r>
            <a:r>
              <a:rPr lang="zh-TW" altLang="zh-TW" dirty="0"/>
              <a:t>的結果，網路上的中間商又是從何出現的呢？這主要是因為隨著電子商務快速發展與普及，新的問題又出現了。以下說明幾個常見的問題：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電子商務的低進入門檻，使得網路商店多如牛毛，商家愈來愈不容易在茫茫網海中被消費者發現。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網路上的詐騙事件頻傳，降低了消費者對網路購物的信任。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自行建置並維護相關的軟硬體平臺，以提供線上服務，對許多商家來說，不僅難度高，且是一筆不小的成本。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9.1.2</a:t>
            </a:r>
            <a:r>
              <a:rPr lang="zh-TW" altLang="en-US" sz="2800" dirty="0">
                <a:solidFill>
                  <a:srgbClr val="660066"/>
                </a:solidFill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網路上的中間商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zh-TW" dirty="0"/>
              <a:t>新中間商最重要的功能在於提供平臺，以</a:t>
            </a:r>
            <a:r>
              <a:rPr lang="zh-TW" altLang="zh-TW" dirty="0">
                <a:solidFill>
                  <a:srgbClr val="FF0066"/>
                </a:solidFill>
              </a:rPr>
              <a:t>支援電子商務活動</a:t>
            </a:r>
            <a:r>
              <a:rPr lang="zh-TW" altLang="zh-TW" dirty="0"/>
              <a:t>的運作。我們依平臺服務的對象，將</a:t>
            </a:r>
            <a:r>
              <a:rPr lang="zh-TW" altLang="zh-TW" dirty="0">
                <a:solidFill>
                  <a:srgbClr val="FF0066"/>
                </a:solidFill>
              </a:rPr>
              <a:t>提供平臺服務的中間商</a:t>
            </a:r>
            <a:r>
              <a:rPr lang="zh-TW" altLang="zh-TW" dirty="0"/>
              <a:t>分成下列幾種：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en-US" altLang="zh-TW" b="1" dirty="0">
                <a:solidFill>
                  <a:srgbClr val="000066"/>
                </a:solidFill>
              </a:rPr>
              <a:t>B2B</a:t>
            </a:r>
            <a:r>
              <a:rPr lang="zh-TW" altLang="zh-TW" b="1" dirty="0">
                <a:solidFill>
                  <a:srgbClr val="000066"/>
                </a:solidFill>
              </a:rPr>
              <a:t>電子交易市集 </a:t>
            </a:r>
            <a:r>
              <a:rPr lang="en-US" altLang="zh-TW" b="1" dirty="0">
                <a:solidFill>
                  <a:srgbClr val="000066"/>
                </a:solidFill>
              </a:rPr>
              <a:t>(Electronic Marketplace)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提供</a:t>
            </a:r>
            <a:r>
              <a:rPr lang="zh-TW" altLang="zh-TW" dirty="0">
                <a:solidFill>
                  <a:srgbClr val="FF0066"/>
                </a:solidFill>
              </a:rPr>
              <a:t>企業與企業線上交易</a:t>
            </a:r>
            <a:r>
              <a:rPr lang="zh-TW" altLang="zh-TW" dirty="0"/>
              <a:t>的服務平臺。</a:t>
            </a:r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=CSld6Nqvx1E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en-US" altLang="zh-TW" b="1" dirty="0">
                <a:solidFill>
                  <a:srgbClr val="000066"/>
                </a:solidFill>
              </a:rPr>
              <a:t>B2C</a:t>
            </a:r>
            <a:r>
              <a:rPr lang="zh-TW" altLang="zh-TW" b="1" dirty="0">
                <a:solidFill>
                  <a:srgbClr val="000066"/>
                </a:solidFill>
              </a:rPr>
              <a:t>交易平臺 </a:t>
            </a:r>
            <a:r>
              <a:rPr lang="en-US" altLang="zh-TW" b="1" dirty="0">
                <a:solidFill>
                  <a:srgbClr val="000066"/>
                </a:solidFill>
              </a:rPr>
              <a:t>(Commerce Platform)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可說是網路上的零售商，他們建置平臺，並選擇合適的商品在平臺上銷售，成為</a:t>
            </a:r>
            <a:r>
              <a:rPr lang="zh-TW" altLang="zh-TW" dirty="0">
                <a:solidFill>
                  <a:srgbClr val="FF0066"/>
                </a:solidFill>
              </a:rPr>
              <a:t>製造商與消費者</a:t>
            </a:r>
            <a:r>
              <a:rPr lang="zh-TW" altLang="zh-TW" dirty="0"/>
              <a:t>的中間人。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en-US" altLang="zh-TW" b="1" dirty="0">
                <a:solidFill>
                  <a:srgbClr val="000066"/>
                </a:solidFill>
              </a:rPr>
              <a:t>B2B2C</a:t>
            </a:r>
            <a:r>
              <a:rPr lang="zh-TW" altLang="zh-TW" b="1" dirty="0">
                <a:solidFill>
                  <a:srgbClr val="000066"/>
                </a:solidFill>
              </a:rPr>
              <a:t>網路服務平臺：</a:t>
            </a:r>
            <a:r>
              <a:rPr lang="zh-TW" altLang="zh-TW" dirty="0"/>
              <a:t>提供服務平臺，讓商家在平臺上開店，或是提供服務，以進行</a:t>
            </a:r>
            <a:r>
              <a:rPr lang="en-US" altLang="zh-TW" dirty="0">
                <a:solidFill>
                  <a:srgbClr val="FF0066"/>
                </a:solidFill>
              </a:rPr>
              <a:t>B2C</a:t>
            </a:r>
            <a:r>
              <a:rPr lang="zh-TW" altLang="zh-TW" dirty="0">
                <a:solidFill>
                  <a:srgbClr val="FF0066"/>
                </a:solidFill>
              </a:rPr>
              <a:t>的商務活動</a:t>
            </a:r>
            <a:r>
              <a:rPr lang="zh-TW" altLang="zh-TW" dirty="0"/>
              <a:t>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第三方服務平臺：</a:t>
            </a:r>
            <a:r>
              <a:rPr lang="zh-TW" altLang="zh-TW" dirty="0"/>
              <a:t>獨立於</a:t>
            </a:r>
            <a:r>
              <a:rPr lang="zh-TW" altLang="zh-TW" dirty="0">
                <a:solidFill>
                  <a:srgbClr val="FF0066"/>
                </a:solidFill>
              </a:rPr>
              <a:t>買方與賣方</a:t>
            </a:r>
            <a:r>
              <a:rPr lang="zh-TW" altLang="zh-TW" dirty="0"/>
              <a:t>之外，提供服務以支援交易活動的第三方，目的在</a:t>
            </a:r>
            <a:r>
              <a:rPr lang="zh-TW" altLang="zh-TW" dirty="0">
                <a:solidFill>
                  <a:srgbClr val="FF0066"/>
                </a:solidFill>
              </a:rPr>
              <a:t>提升線上交易的安全性與方便性</a:t>
            </a:r>
            <a:r>
              <a:rPr lang="zh-TW" altLang="zh-TW" dirty="0"/>
              <a:t>。</a:t>
            </a:r>
            <a:endParaRPr lang="zh-TW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endParaRPr lang="zh-TW" alt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5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9.2</a:t>
            </a:r>
            <a:r>
              <a:rPr lang="zh-TW" altLang="en-US" dirty="0"/>
              <a:t>  </a:t>
            </a:r>
            <a:r>
              <a:rPr lang="en-US" altLang="zh-TW" dirty="0">
                <a:effectLst/>
              </a:rPr>
              <a:t>B2B</a:t>
            </a:r>
            <a:r>
              <a:rPr lang="zh-TW" altLang="zh-TW" dirty="0">
                <a:effectLst/>
              </a:rPr>
              <a:t>電子市集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所謂</a:t>
            </a:r>
            <a:r>
              <a:rPr lang="zh-TW" altLang="zh-TW" dirty="0">
                <a:solidFill>
                  <a:srgbClr val="003300"/>
                </a:solidFill>
              </a:rPr>
              <a:t>市集</a:t>
            </a:r>
            <a:r>
              <a:rPr lang="en-US" altLang="zh-TW" dirty="0">
                <a:solidFill>
                  <a:srgbClr val="003300"/>
                </a:solidFill>
              </a:rPr>
              <a:t> (marketplace) </a:t>
            </a:r>
            <a:r>
              <a:rPr lang="zh-TW" altLang="zh-TW" dirty="0"/>
              <a:t>是一個</a:t>
            </a:r>
            <a:r>
              <a:rPr lang="zh-TW" altLang="zh-TW" dirty="0">
                <a:solidFill>
                  <a:srgbClr val="FF0066"/>
                </a:solidFill>
              </a:rPr>
              <a:t>集結了買方與賣方，以進行互動及交易的場所</a:t>
            </a:r>
            <a:r>
              <a:rPr lang="zh-TW" altLang="zh-TW" dirty="0"/>
              <a:t>，電子市集自然就是網路上的市集。由於網際網路連結了全世界，因此透過</a:t>
            </a:r>
            <a:r>
              <a:rPr lang="zh-TW" altLang="zh-TW" dirty="0">
                <a:solidFill>
                  <a:srgbClr val="FF0066"/>
                </a:solidFill>
              </a:rPr>
              <a:t>電子市集</a:t>
            </a:r>
            <a:r>
              <a:rPr lang="zh-TW" altLang="zh-TW" dirty="0"/>
              <a:t>，將有助於串連</a:t>
            </a:r>
            <a:r>
              <a:rPr lang="zh-TW" altLang="zh-TW" dirty="0">
                <a:solidFill>
                  <a:srgbClr val="FF0066"/>
                </a:solidFill>
              </a:rPr>
              <a:t>供應鏈活動中的買方及賣方</a:t>
            </a:r>
            <a:r>
              <a:rPr lang="zh-TW" altLang="zh-TW" dirty="0"/>
              <a:t>，促成</a:t>
            </a:r>
            <a:r>
              <a:rPr lang="zh-TW" altLang="zh-TW" dirty="0">
                <a:solidFill>
                  <a:srgbClr val="FF0066"/>
                </a:solidFill>
              </a:rPr>
              <a:t>企業與企業間透過網路平臺來交易</a:t>
            </a:r>
            <a:r>
              <a:rPr lang="zh-TW" altLang="zh-TW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883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6098</Words>
  <Application>Microsoft Macintosh PowerPoint</Application>
  <PresentationFormat>如螢幕大小 (4:3)</PresentationFormat>
  <Paragraphs>245</Paragraphs>
  <Slides>68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5" baseType="lpstr">
      <vt:lpstr>微軟正黑體</vt:lpstr>
      <vt:lpstr>標楷體</vt:lpstr>
      <vt:lpstr>Arial</vt:lpstr>
      <vt:lpstr>Calibri</vt:lpstr>
      <vt:lpstr>Times New Roman</vt:lpstr>
      <vt:lpstr>Wingdings</vt:lpstr>
      <vt:lpstr>1_Office 佈景主題</vt:lpstr>
      <vt:lpstr>PowerPoint 簡報</vt:lpstr>
      <vt:lpstr>學習目標</vt:lpstr>
      <vt:lpstr>9.1  商務活動中的中間商</vt:lpstr>
      <vt:lpstr>9.1.1  傳統供應鏈活動中的中間商</vt:lpstr>
      <vt:lpstr>9.1.1  傳統供應鏈活動中的中間商</vt:lpstr>
      <vt:lpstr>9.1.1  傳統供應鏈活動中的中間商</vt:lpstr>
      <vt:lpstr>9.1.2  網路上的中間商</vt:lpstr>
      <vt:lpstr>9.1.2  網路上的中間商</vt:lpstr>
      <vt:lpstr>9.2  B2B電子市集</vt:lpstr>
      <vt:lpstr>9.2.1  電子市集的涵義</vt:lpstr>
      <vt:lpstr>9.2.1  電子市集的涵義</vt:lpstr>
      <vt:lpstr>9.2.1  電子市集的涵義</vt:lpstr>
      <vt:lpstr>9.2.2  電子市集的經營與關鍵成功因素</vt:lpstr>
      <vt:lpstr>9.2.2  電子市集的經營與關鍵成功因素</vt:lpstr>
      <vt:lpstr>9.2.2  電子市集的經營與關鍵成功因素</vt:lpstr>
      <vt:lpstr>9.2.2  電子市集的經營與關鍵成功因素</vt:lpstr>
      <vt:lpstr>9.3  B2C交易平臺</vt:lpstr>
      <vt:lpstr>9.3.1  什麼是B2C交易平臺？</vt:lpstr>
      <vt:lpstr>9.3.1  什麼是B2C交易平臺？</vt:lpstr>
      <vt:lpstr>9.3.1  什麼是B2C交易平臺？</vt:lpstr>
      <vt:lpstr>9.3.1  什麼是B2C交易平臺？</vt:lpstr>
      <vt:lpstr>9.3.2  B2C交易平臺的效益</vt:lpstr>
      <vt:lpstr>9.3.2  B2C交易平臺的效益</vt:lpstr>
      <vt:lpstr>9.3.2  B2C交易平臺的效益</vt:lpstr>
      <vt:lpstr>9.4  B2B2C網路服務平臺</vt:lpstr>
      <vt:lpstr>9.4.1  B2B2C電子商務的定義</vt:lpstr>
      <vt:lpstr>9.4.1  B2B2C電子商務的定義</vt:lpstr>
      <vt:lpstr>9.4.1  B2B2C電子商務的定義</vt:lpstr>
      <vt:lpstr>9.4.2  B2B2C電子商務的經營模式</vt:lpstr>
      <vt:lpstr>9.4.2  B2B2C電子商務的經營模式</vt:lpstr>
      <vt:lpstr>9.4.3  B2B2C電子商務的效益及風險</vt:lpstr>
      <vt:lpstr>9.4.3  B2B2C電子商務的效益及風險</vt:lpstr>
      <vt:lpstr>9.4.3  B2B2C電子商務的效益及風險</vt:lpstr>
      <vt:lpstr>9.4.4  B2B2C電子商務的獲利模式</vt:lpstr>
      <vt:lpstr>9.4.4  B2B2C電子商務的獲利模式</vt:lpstr>
      <vt:lpstr>9.4.4  B2B2C電子商務的獲利模式</vt:lpstr>
      <vt:lpstr>9.5  第三方服務平臺 – 9.5.1  第三方金流服務平臺</vt:lpstr>
      <vt:lpstr>9.5.1  第三方金流服務平臺</vt:lpstr>
      <vt:lpstr>9.5.2  第三方憑證服務平臺</vt:lpstr>
      <vt:lpstr>9.5.3  網際網路代管服務</vt:lpstr>
      <vt:lpstr>9.5.3  網際網路代管服務</vt:lpstr>
      <vt:lpstr>9.5.3  網際網路代管服務</vt:lpstr>
      <vt:lpstr>9.5.3  網際網路代管服務</vt:lpstr>
      <vt:lpstr>9.5.3  網際網路代管服務</vt:lpstr>
      <vt:lpstr>9.5.3  網際網路代管服務</vt:lpstr>
      <vt:lpstr>9.5.4  第三方資訊服務平臺</vt:lpstr>
      <vt:lpstr>9.6  電子商務物流</vt:lpstr>
      <vt:lpstr>9.6.1  B2B電子商務物流</vt:lpstr>
      <vt:lpstr>9.6.1  B2B電子商務物流</vt:lpstr>
      <vt:lpstr>9.6.1  B2B電子商務物流</vt:lpstr>
      <vt:lpstr>9.6.2  B2C電子商務物流</vt:lpstr>
      <vt:lpstr>9.6.2  B2C電子商務物流</vt:lpstr>
      <vt:lpstr>9.6.2  B2C電子商務物流</vt:lpstr>
      <vt:lpstr>9.6.2  B2C電子商務物流</vt:lpstr>
      <vt:lpstr>9.6.2  B2C電子商務物流</vt:lpstr>
      <vt:lpstr>9.6.2  B2C電子商務物流</vt:lpstr>
      <vt:lpstr>9.6.3  C2C電子商務物流</vt:lpstr>
      <vt:lpstr>9.6.3  C2C電子商務物流</vt:lpstr>
      <vt:lpstr>9.6.4  數位化商品物流</vt:lpstr>
      <vt:lpstr>9.6.5  電子商務物流的重要議題：逆物流</vt:lpstr>
      <vt:lpstr>9.6.5  電子商務物流的重要議題：逆物流</vt:lpstr>
      <vt:lpstr>9.6.5  電子商務物流的重要議題：逆物流</vt:lpstr>
      <vt:lpstr>9.6.5  電子商務物流的重要議題：逆物流</vt:lpstr>
      <vt:lpstr>9.6.6  第三方服務平臺應用範例</vt:lpstr>
      <vt:lpstr>9.6.6  第三方服務平臺應用範例</vt:lpstr>
      <vt:lpstr>9.7  結　論</vt:lpstr>
      <vt:lpstr>9.7  結　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winx</dc:creator>
  <cp:lastModifiedBy>賴佳瑜</cp:lastModifiedBy>
  <cp:revision>109</cp:revision>
  <dcterms:created xsi:type="dcterms:W3CDTF">2017-02-20T08:35:36Z</dcterms:created>
  <dcterms:modified xsi:type="dcterms:W3CDTF">2021-11-29T15:24:28Z</dcterms:modified>
</cp:coreProperties>
</file>